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7"/>
  </p:notesMasterIdLst>
  <p:sldIdLst>
    <p:sldId id="278" r:id="rId2"/>
    <p:sldId id="284" r:id="rId3"/>
    <p:sldId id="283" r:id="rId4"/>
    <p:sldId id="280" r:id="rId5"/>
    <p:sldId id="279" r:id="rId6"/>
    <p:sldId id="285" r:id="rId7"/>
    <p:sldId id="288" r:id="rId8"/>
    <p:sldId id="256" r:id="rId9"/>
    <p:sldId id="268" r:id="rId10"/>
    <p:sldId id="272" r:id="rId11"/>
    <p:sldId id="282" r:id="rId12"/>
    <p:sldId id="274" r:id="rId13"/>
    <p:sldId id="260" r:id="rId14"/>
    <p:sldId id="271" r:id="rId15"/>
    <p:sldId id="28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8A82"/>
    <a:srgbClr val="E4DBD6"/>
    <a:srgbClr val="E6F0F1"/>
    <a:srgbClr val="A6A6A6"/>
    <a:srgbClr val="FCFFFF"/>
    <a:srgbClr val="FFFFFB"/>
    <a:srgbClr val="C4C7C7"/>
    <a:srgbClr val="CEE1E9"/>
    <a:srgbClr val="BBC7CF"/>
    <a:srgbClr val="D8E2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BC4770-55BB-4878-95EB-0EFC74A06280}" v="7" dt="2024-08-14T05:08:55.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105" d="100"/>
          <a:sy n="105" d="100"/>
        </p:scale>
        <p:origin x="87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1AF5F2-E608-4F2C-A073-44C85299846A}" type="datetimeFigureOut">
              <a:rPr lang="en-US" smtClean="0"/>
              <a:t>8/14/2024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6C515-C7BE-46CB-B234-143B77F0D0AC}" type="slidenum">
              <a:rPr lang="en-US" smtClean="0"/>
              <a:t>‹#›</a:t>
            </a:fld>
            <a:endParaRPr lang="en-US"/>
          </a:p>
        </p:txBody>
      </p:sp>
    </p:spTree>
    <p:extLst>
      <p:ext uri="{BB962C8B-B14F-4D97-AF65-F5344CB8AC3E}">
        <p14:creationId xmlns:p14="http://schemas.microsoft.com/office/powerpoint/2010/main" val="2614147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6C515-C7BE-46CB-B234-143B77F0D0AC}" type="slidenum">
              <a:rPr lang="en-US" smtClean="0"/>
              <a:t>9</a:t>
            </a:fld>
            <a:endParaRPr lang="en-US"/>
          </a:p>
        </p:txBody>
      </p:sp>
    </p:spTree>
    <p:extLst>
      <p:ext uri="{BB962C8B-B14F-4D97-AF65-F5344CB8AC3E}">
        <p14:creationId xmlns:p14="http://schemas.microsoft.com/office/powerpoint/2010/main" val="4122836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Location</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Correct Positives</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Correct Negatives</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False Positives</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False Negatives</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Accuracy Rate</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0</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BASEL</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960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3909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429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440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0.848554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1</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BELGRADE</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1536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3234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542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426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0.831300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2</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BUDAPEST</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1464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3430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470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374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0.852910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3</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DEBILT</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743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4316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321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358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0.881666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4</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DUSSELDORF</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815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4149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358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416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0.865110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5</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HEATHROW</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752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4143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427</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416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0.853085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6</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KASSEL</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638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4580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235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285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C1F0C7"/>
                </a:highlight>
                <a:latin typeface="Aptos" panose="020B0004020202020204" pitchFamily="34" charset="0"/>
                <a:ea typeface="Aptos" panose="020B0004020202020204" pitchFamily="34" charset="0"/>
                <a:cs typeface="Times New Roman" panose="02020603050405020304" pitchFamily="18" charset="0"/>
              </a:rPr>
              <a:t>0.909376</a:t>
            </a:r>
            <a:endParaRPr lang="en-US" sz="1800" kern="100" dirty="0">
              <a:effectLst/>
              <a:highlight>
                <a:srgbClr val="C1F0C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7</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LJUBLJANA</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1158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3740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455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385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0.853608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8</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MAASTRICHT</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835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4248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314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341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0.885849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9</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MADRID</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2285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2749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419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285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0.877309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10</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MUNCHENB</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799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4226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320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393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0.875741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11</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OSLO</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528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4625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254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331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0.898048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12</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STOCKHOLM</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609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4490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276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363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0.888637</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13</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DAE9F7"/>
                </a:highlight>
                <a:latin typeface="Aptos" panose="020B0004020202020204" pitchFamily="34" charset="0"/>
                <a:ea typeface="Aptos" panose="020B0004020202020204" pitchFamily="34" charset="0"/>
                <a:cs typeface="Times New Roman" panose="02020603050405020304" pitchFamily="18" charset="0"/>
              </a:rPr>
              <a:t>VALENTIA</a:t>
            </a:r>
            <a:endParaRPr lang="en-US" sz="1800" kern="100" dirty="0">
              <a:effectLst/>
              <a:highlight>
                <a:srgbClr val="DAE9F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77</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5399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63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199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rgbClr val="000000"/>
                </a:solidFill>
                <a:effectLst/>
                <a:highlight>
                  <a:srgbClr val="C1F0C7"/>
                </a:highlight>
                <a:latin typeface="Aptos" panose="020B0004020202020204" pitchFamily="34" charset="0"/>
                <a:ea typeface="Aptos" panose="020B0004020202020204" pitchFamily="34" charset="0"/>
                <a:cs typeface="Times New Roman" panose="02020603050405020304" pitchFamily="18" charset="0"/>
              </a:rPr>
              <a:t>0.954339</a:t>
            </a:r>
            <a:endParaRPr lang="en-US" sz="1800" kern="100" dirty="0">
              <a:effectLst/>
              <a:highlight>
                <a:srgbClr val="C1F0C7"/>
              </a:highligh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Average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0.876824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B06C515-C7BE-46CB-B234-143B77F0D0AC}" type="slidenum">
              <a:rPr lang="en-US" smtClean="0"/>
              <a:t>10</a:t>
            </a:fld>
            <a:endParaRPr lang="en-US"/>
          </a:p>
        </p:txBody>
      </p:sp>
    </p:spTree>
    <p:extLst>
      <p:ext uri="{BB962C8B-B14F-4D97-AF65-F5344CB8AC3E}">
        <p14:creationId xmlns:p14="http://schemas.microsoft.com/office/powerpoint/2010/main" val="216963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6C515-C7BE-46CB-B234-143B77F0D0AC}" type="slidenum">
              <a:rPr lang="en-US" smtClean="0"/>
              <a:t>11</a:t>
            </a:fld>
            <a:endParaRPr lang="en-US"/>
          </a:p>
        </p:txBody>
      </p:sp>
    </p:spTree>
    <p:extLst>
      <p:ext uri="{BB962C8B-B14F-4D97-AF65-F5344CB8AC3E}">
        <p14:creationId xmlns:p14="http://schemas.microsoft.com/office/powerpoint/2010/main" val="177978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6C515-C7BE-46CB-B234-143B77F0D0AC}" type="slidenum">
              <a:rPr lang="en-US" smtClean="0"/>
              <a:t>12</a:t>
            </a:fld>
            <a:endParaRPr lang="en-US"/>
          </a:p>
        </p:txBody>
      </p:sp>
    </p:spTree>
    <p:extLst>
      <p:ext uri="{BB962C8B-B14F-4D97-AF65-F5344CB8AC3E}">
        <p14:creationId xmlns:p14="http://schemas.microsoft.com/office/powerpoint/2010/main" val="1175384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BEC6-8DCC-A5CE-E471-42E0607180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31C2D8-11A4-8EC0-D2A8-5FA2DDA131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0CBCBF-781B-3E69-67DA-29CD7916DE6B}"/>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5" name="Footer Placeholder 4">
            <a:extLst>
              <a:ext uri="{FF2B5EF4-FFF2-40B4-BE49-F238E27FC236}">
                <a16:creationId xmlns:a16="http://schemas.microsoft.com/office/drawing/2014/main" id="{7703E2E4-24D9-EEC9-2CEE-F3369BF69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7CFBC1-F962-4BF8-FEF6-3BF598CA77F9}"/>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277359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E9A7-E20E-0BE5-4144-5DD6C89EE9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0B3D14-0962-0A79-086E-DAA38C169D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B1676-E1F9-700C-18A9-761B3AC8E2B1}"/>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5" name="Footer Placeholder 4">
            <a:extLst>
              <a:ext uri="{FF2B5EF4-FFF2-40B4-BE49-F238E27FC236}">
                <a16:creationId xmlns:a16="http://schemas.microsoft.com/office/drawing/2014/main" id="{74764CA8-DF2A-2F66-E34A-37A87714D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EDEC3-9292-26AE-8EEE-BE392E5FEBFB}"/>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2125228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3F8477-75A3-8964-CD7F-FF0E67ABE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DD49DE-3341-6A30-93C2-5D0B6B0534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5E254B-DD3D-658C-F196-0013F8AAF8FD}"/>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5" name="Footer Placeholder 4">
            <a:extLst>
              <a:ext uri="{FF2B5EF4-FFF2-40B4-BE49-F238E27FC236}">
                <a16:creationId xmlns:a16="http://schemas.microsoft.com/office/drawing/2014/main" id="{3EC56DEB-F846-0C31-38A5-597211FED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046A3-DD48-D6A9-664C-D0334A34CAFA}"/>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839496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4D76-EAE7-0756-5A92-9E9DD08EE6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120EE6-AFE9-E822-DD4B-E2126776AB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BC1CC-D0C6-2E5D-9B4C-F6C741C6BAFC}"/>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5" name="Footer Placeholder 4">
            <a:extLst>
              <a:ext uri="{FF2B5EF4-FFF2-40B4-BE49-F238E27FC236}">
                <a16:creationId xmlns:a16="http://schemas.microsoft.com/office/drawing/2014/main" id="{4E30A695-EA42-2BF8-6116-1BBBFE0D6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0EAD-5D49-605C-C079-375C15A5F138}"/>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131052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8324-822D-2A43-0218-C1B26978CC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5161E5-D018-95ED-30AE-2D77820E41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DEE961-1A6F-530D-1DAF-1C8E84055760}"/>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5" name="Footer Placeholder 4">
            <a:extLst>
              <a:ext uri="{FF2B5EF4-FFF2-40B4-BE49-F238E27FC236}">
                <a16:creationId xmlns:a16="http://schemas.microsoft.com/office/drawing/2014/main" id="{B4DA7A6E-436E-E0E8-6A99-D19A10CE2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16159-16C9-60A0-0361-390BC0122468}"/>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205500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24FE-9253-3121-57CA-B2485B7B1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5C281E-555D-4D04-30DE-517A2983A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84FBFA-C2DC-301C-F652-CD63DF1DF8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455A10-8BC4-E252-81B4-D02EA6FF9D49}"/>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6" name="Footer Placeholder 5">
            <a:extLst>
              <a:ext uri="{FF2B5EF4-FFF2-40B4-BE49-F238E27FC236}">
                <a16:creationId xmlns:a16="http://schemas.microsoft.com/office/drawing/2014/main" id="{31D85A22-0789-7B23-3B9D-5C36F42AEC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C9D50-425C-3A46-F851-3499FAF7ECEF}"/>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2602214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1EDB-E823-892A-E217-960A29AD74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A77856-60D8-0658-7407-3C1464F645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E6D02F-8269-4BE5-6CB8-7BAB4D4C18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C96236-3EE3-7DDA-E667-B9B97DACFE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DF8EE-42A6-B44E-3C6E-BB61C3B207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B5C0FB-77D5-7386-B225-8D4BAFB7B1F3}"/>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8" name="Footer Placeholder 7">
            <a:extLst>
              <a:ext uri="{FF2B5EF4-FFF2-40B4-BE49-F238E27FC236}">
                <a16:creationId xmlns:a16="http://schemas.microsoft.com/office/drawing/2014/main" id="{15E3EF68-0465-E67E-4077-4D27B2BA1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FA18AE-1EB2-18A8-17CC-01B1CD9FCEBE}"/>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294903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7127-7BBD-6D99-D565-531523BE93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68377-E5C1-B0B6-474E-665161B06D18}"/>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4" name="Footer Placeholder 3">
            <a:extLst>
              <a:ext uri="{FF2B5EF4-FFF2-40B4-BE49-F238E27FC236}">
                <a16:creationId xmlns:a16="http://schemas.microsoft.com/office/drawing/2014/main" id="{2F57DA65-22BB-B6DD-D958-26B0793338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700F99-3A30-5814-7B61-9E1A4C7108E3}"/>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1429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B6104-8A88-7DC1-FCDB-5F707F3AEABC}"/>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3" name="Footer Placeholder 2">
            <a:extLst>
              <a:ext uri="{FF2B5EF4-FFF2-40B4-BE49-F238E27FC236}">
                <a16:creationId xmlns:a16="http://schemas.microsoft.com/office/drawing/2014/main" id="{7C1FDD21-F6DA-778F-C9D0-A48455B142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C36EFA-D103-538F-B280-E4D7848D8589}"/>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67632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2232-B74E-23CA-FB88-41826192F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90317-0062-94D2-A61E-2BA670E845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4E9153-E6D8-6176-5D6B-8083E6087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334B73-528A-B307-FC97-CF8E8FA74850}"/>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6" name="Footer Placeholder 5">
            <a:extLst>
              <a:ext uri="{FF2B5EF4-FFF2-40B4-BE49-F238E27FC236}">
                <a16:creationId xmlns:a16="http://schemas.microsoft.com/office/drawing/2014/main" id="{0D72BDBC-E3AC-244C-3BB3-F6AE4A4A51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CF305-B5A0-D444-F68F-FD8C275C2E84}"/>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1189921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17A1-62A8-8196-3073-0CB437888D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5E0922-0C41-C696-D22B-4D466AC11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ED7BF3-F505-D2FF-2379-67C88F560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52E47A-34F1-7767-240A-98EB5FCAC224}"/>
              </a:ext>
            </a:extLst>
          </p:cNvPr>
          <p:cNvSpPr>
            <a:spLocks noGrp="1"/>
          </p:cNvSpPr>
          <p:nvPr>
            <p:ph type="dt" sz="half" idx="10"/>
          </p:nvPr>
        </p:nvSpPr>
        <p:spPr/>
        <p:txBody>
          <a:bodyPr/>
          <a:lstStyle/>
          <a:p>
            <a:fld id="{F687E107-D027-4205-85B4-C8C42B9190DC}" type="datetimeFigureOut">
              <a:rPr lang="en-US" smtClean="0"/>
              <a:t>8/14/2024</a:t>
            </a:fld>
            <a:endParaRPr lang="en-US"/>
          </a:p>
        </p:txBody>
      </p:sp>
      <p:sp>
        <p:nvSpPr>
          <p:cNvPr id="6" name="Footer Placeholder 5">
            <a:extLst>
              <a:ext uri="{FF2B5EF4-FFF2-40B4-BE49-F238E27FC236}">
                <a16:creationId xmlns:a16="http://schemas.microsoft.com/office/drawing/2014/main" id="{78D7CA12-F52B-E993-447F-BDB8AF6C04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D3CFA9-37AA-E06B-FF85-BB2BD8617EED}"/>
              </a:ext>
            </a:extLst>
          </p:cNvPr>
          <p:cNvSpPr>
            <a:spLocks noGrp="1"/>
          </p:cNvSpPr>
          <p:nvPr>
            <p:ph type="sldNum" sz="quarter" idx="12"/>
          </p:nvPr>
        </p:nvSpPr>
        <p:spPr/>
        <p:txBody>
          <a:bodyPr/>
          <a:lstStyle/>
          <a:p>
            <a:fld id="{8C0461E2-74F9-4BC8-B811-BA97BD533F18}" type="slidenum">
              <a:rPr lang="en-US" smtClean="0"/>
              <a:t>‹#›</a:t>
            </a:fld>
            <a:endParaRPr lang="en-US"/>
          </a:p>
        </p:txBody>
      </p:sp>
    </p:spTree>
    <p:extLst>
      <p:ext uri="{BB962C8B-B14F-4D97-AF65-F5344CB8AC3E}">
        <p14:creationId xmlns:p14="http://schemas.microsoft.com/office/powerpoint/2010/main" val="317619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E7C3A5-56EA-5EF3-B27B-AEE29BFAF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49DB4E-332D-0319-4E4C-CBA4869714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9ACBE-AD3D-ADF3-D7DA-B14613740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87E107-D027-4205-85B4-C8C42B9190DC}" type="datetimeFigureOut">
              <a:rPr lang="en-US" smtClean="0"/>
              <a:t>8/14/2024</a:t>
            </a:fld>
            <a:endParaRPr lang="en-US"/>
          </a:p>
        </p:txBody>
      </p:sp>
      <p:sp>
        <p:nvSpPr>
          <p:cNvPr id="5" name="Footer Placeholder 4">
            <a:extLst>
              <a:ext uri="{FF2B5EF4-FFF2-40B4-BE49-F238E27FC236}">
                <a16:creationId xmlns:a16="http://schemas.microsoft.com/office/drawing/2014/main" id="{B77CD60E-C915-7161-4514-CDA9D2401B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7C1D162-11BA-9D0F-707D-5C2EDB79C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0461E2-74F9-4BC8-B811-BA97BD533F18}" type="slidenum">
              <a:rPr lang="en-US" smtClean="0"/>
              <a:t>‹#›</a:t>
            </a:fld>
            <a:endParaRPr lang="en-US"/>
          </a:p>
        </p:txBody>
      </p:sp>
    </p:spTree>
    <p:extLst>
      <p:ext uri="{BB962C8B-B14F-4D97-AF65-F5344CB8AC3E}">
        <p14:creationId xmlns:p14="http://schemas.microsoft.com/office/powerpoint/2010/main" val="24816308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0.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www.ecad.eu/"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notesSlide" Target="../notesSlides/notesSlide1.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3.png"/><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38.svg"/><Relationship Id="rId4" Type="http://schemas.microsoft.com/office/2007/relationships/hdphoto" Target="../media/hdphoto2.wdp"/><Relationship Id="rId9" Type="http://schemas.openxmlformats.org/officeDocument/2006/relationships/image" Target="../media/image28.sv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ouds and clear skies">
            <a:extLst>
              <a:ext uri="{FF2B5EF4-FFF2-40B4-BE49-F238E27FC236}">
                <a16:creationId xmlns:a16="http://schemas.microsoft.com/office/drawing/2014/main" id="{F37F6FC9-F264-C629-249D-17E275A7D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Content Placeholder 4" descr="A diagram of weather forecast&#10;&#10;Description automatically generated">
            <a:extLst>
              <a:ext uri="{FF2B5EF4-FFF2-40B4-BE49-F238E27FC236}">
                <a16:creationId xmlns:a16="http://schemas.microsoft.com/office/drawing/2014/main" id="{02EF9164-46A9-57FC-3429-A1780994AF15}"/>
              </a:ext>
            </a:extLst>
          </p:cNvPr>
          <p:cNvPicPr>
            <a:picLocks noChangeAspect="1"/>
          </p:cNvPicPr>
          <p:nvPr/>
        </p:nvPicPr>
        <p:blipFill rotWithShape="1">
          <a:blip r:embed="rId3">
            <a:alphaModFix amt="14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1891" t="48627" r="22079" b="22686"/>
          <a:stretch/>
        </p:blipFill>
        <p:spPr>
          <a:xfrm rot="16200000">
            <a:off x="5167160" y="542339"/>
            <a:ext cx="7953679" cy="6096000"/>
          </a:xfrm>
          <a:prstGeom prst="rect">
            <a:avLst/>
          </a:prstGeom>
        </p:spPr>
      </p:pic>
      <p:sp>
        <p:nvSpPr>
          <p:cNvPr id="2" name="Title 1">
            <a:extLst>
              <a:ext uri="{FF2B5EF4-FFF2-40B4-BE49-F238E27FC236}">
                <a16:creationId xmlns:a16="http://schemas.microsoft.com/office/drawing/2014/main" id="{59810317-F6D2-7344-5917-052A22E7EE96}"/>
              </a:ext>
            </a:extLst>
          </p:cNvPr>
          <p:cNvSpPr>
            <a:spLocks noGrp="1"/>
          </p:cNvSpPr>
          <p:nvPr>
            <p:ph type="title"/>
          </p:nvPr>
        </p:nvSpPr>
        <p:spPr>
          <a:xfrm>
            <a:off x="10645219" y="5782247"/>
            <a:ext cx="1546781" cy="1075753"/>
          </a:xfrm>
        </p:spPr>
        <p:txBody>
          <a:bodyPr>
            <a:normAutofit/>
          </a:bodyPr>
          <a:lstStyle/>
          <a:p>
            <a:r>
              <a:rPr lang="en-US" sz="1600" dirty="0">
                <a:latin typeface="Bodoni MT Condensed" panose="02070606080606020203" pitchFamily="18" charset="0"/>
              </a:rPr>
              <a:t>Tiffany Kinney</a:t>
            </a:r>
            <a:br>
              <a:rPr lang="en-US" sz="1600" dirty="0">
                <a:latin typeface="Bodoni MT Condensed" panose="02070606080606020203" pitchFamily="18" charset="0"/>
              </a:rPr>
            </a:br>
            <a:r>
              <a:rPr lang="en-US" sz="1600" dirty="0">
                <a:latin typeface="Bodoni MT Condensed" panose="02070606080606020203" pitchFamily="18" charset="0"/>
              </a:rPr>
              <a:t>Machine Learning </a:t>
            </a:r>
            <a:br>
              <a:rPr lang="en-US" sz="1600" dirty="0">
                <a:latin typeface="Bodoni MT Condensed" panose="02070606080606020203" pitchFamily="18" charset="0"/>
              </a:rPr>
            </a:br>
            <a:r>
              <a:rPr lang="en-US" sz="1600" dirty="0">
                <a:latin typeface="Bodoni MT Condensed" panose="02070606080606020203" pitchFamily="18" charset="0"/>
              </a:rPr>
              <a:t>August 2024</a:t>
            </a:r>
          </a:p>
        </p:txBody>
      </p:sp>
      <p:pic>
        <p:nvPicPr>
          <p:cNvPr id="5" name="Content Placeholder 4" descr="A diagram of weather forecast&#10;&#10;Description automatically generated">
            <a:extLst>
              <a:ext uri="{FF2B5EF4-FFF2-40B4-BE49-F238E27FC236}">
                <a16:creationId xmlns:a16="http://schemas.microsoft.com/office/drawing/2014/main" id="{EDD2B678-D91D-DC16-E269-B04B17AE3383}"/>
              </a:ext>
            </a:extLst>
          </p:cNvPr>
          <p:cNvPicPr>
            <a:picLocks noChangeAspect="1"/>
          </p:cNvPicPr>
          <p:nvPr/>
        </p:nvPicPr>
        <p:blipFill rotWithShape="1">
          <a:blip r:embed="rId5">
            <a:alphaModFix amt="4000"/>
            <a:extLst>
              <a:ext uri="{28A0092B-C50C-407E-A947-70E740481C1C}">
                <a14:useLocalDpi xmlns:a14="http://schemas.microsoft.com/office/drawing/2010/main" val="0"/>
              </a:ext>
            </a:extLst>
          </a:blip>
          <a:srcRect l="35793" t="29120" r="36925" b="48552"/>
          <a:stretch/>
        </p:blipFill>
        <p:spPr>
          <a:xfrm rot="16200000">
            <a:off x="1876850" y="1957813"/>
            <a:ext cx="4640394" cy="3797906"/>
          </a:xfrm>
          <a:prstGeom prst="rect">
            <a:avLst/>
          </a:prstGeom>
        </p:spPr>
      </p:pic>
      <p:sp>
        <p:nvSpPr>
          <p:cNvPr id="3" name="Title 1">
            <a:extLst>
              <a:ext uri="{FF2B5EF4-FFF2-40B4-BE49-F238E27FC236}">
                <a16:creationId xmlns:a16="http://schemas.microsoft.com/office/drawing/2014/main" id="{9F751054-839E-AB52-CF34-B9297B214CEC}"/>
              </a:ext>
            </a:extLst>
          </p:cNvPr>
          <p:cNvSpPr txBox="1">
            <a:spLocks/>
          </p:cNvSpPr>
          <p:nvPr/>
        </p:nvSpPr>
        <p:spPr>
          <a:xfrm>
            <a:off x="6740217" y="2027688"/>
            <a:ext cx="5451783" cy="280262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rgbClr val="A18A82"/>
                  </a:solidFill>
                </a:ln>
                <a:solidFill>
                  <a:srgbClr val="E4DBD6"/>
                </a:solidFill>
                <a:effectLst>
                  <a:innerShdw blurRad="63500" dist="50800" dir="16200000">
                    <a:prstClr val="black">
                      <a:alpha val="50000"/>
                    </a:prstClr>
                  </a:innerShdw>
                </a:effectLst>
                <a:latin typeface="Constantia" panose="02030602050306030303" pitchFamily="18" charset="0"/>
              </a:rPr>
              <a:t>Pleasant Predictions with Climate Wins:</a:t>
            </a:r>
          </a:p>
          <a:p>
            <a:r>
              <a:rPr lang="en-US" sz="3800" b="1" dirty="0">
                <a:ln>
                  <a:solidFill>
                    <a:srgbClr val="A18A82"/>
                  </a:solidFill>
                </a:ln>
                <a:solidFill>
                  <a:srgbClr val="E4DBD6"/>
                </a:solidFill>
                <a:effectLst>
                  <a:innerShdw blurRad="63500" dist="50800" dir="16200000">
                    <a:prstClr val="black">
                      <a:alpha val="50000"/>
                    </a:prstClr>
                  </a:innerShdw>
                </a:effectLst>
                <a:latin typeface="Constantia" panose="02030602050306030303" pitchFamily="18" charset="0"/>
              </a:rPr>
              <a:t>Harnessing Machine Learning to Forecast Weather</a:t>
            </a:r>
          </a:p>
        </p:txBody>
      </p:sp>
      <p:pic>
        <p:nvPicPr>
          <p:cNvPr id="4" name="Content Placeholder 4" descr="A diagram of weather forecast&#10;&#10;Description automatically generated">
            <a:extLst>
              <a:ext uri="{FF2B5EF4-FFF2-40B4-BE49-F238E27FC236}">
                <a16:creationId xmlns:a16="http://schemas.microsoft.com/office/drawing/2014/main" id="{52FC5D96-08FB-4434-B0F6-F839886E7EA3}"/>
              </a:ext>
            </a:extLst>
          </p:cNvPr>
          <p:cNvPicPr>
            <a:picLocks noChangeAspect="1"/>
          </p:cNvPicPr>
          <p:nvPr/>
        </p:nvPicPr>
        <p:blipFill rotWithShape="1">
          <a:blip r:embed="rId5">
            <a:alphaModFix amt="6000"/>
            <a:extLst>
              <a:ext uri="{28A0092B-C50C-407E-A947-70E740481C1C}">
                <a14:useLocalDpi xmlns:a14="http://schemas.microsoft.com/office/drawing/2010/main" val="0"/>
              </a:ext>
            </a:extLst>
          </a:blip>
          <a:srcRect l="35793" t="29689" r="37508" b="51121"/>
          <a:stretch/>
        </p:blipFill>
        <p:spPr>
          <a:xfrm rot="1748481">
            <a:off x="-703606" y="1554836"/>
            <a:ext cx="3358477" cy="2414052"/>
          </a:xfrm>
          <a:prstGeom prst="rect">
            <a:avLst/>
          </a:prstGeom>
        </p:spPr>
      </p:pic>
      <p:pic>
        <p:nvPicPr>
          <p:cNvPr id="8" name="Content Placeholder 4" descr="A diagram of weather forecast&#10;&#10;Description automatically generated">
            <a:extLst>
              <a:ext uri="{FF2B5EF4-FFF2-40B4-BE49-F238E27FC236}">
                <a16:creationId xmlns:a16="http://schemas.microsoft.com/office/drawing/2014/main" id="{1EB908B3-2A40-1E2E-974C-CF27545FBF3F}"/>
              </a:ext>
            </a:extLst>
          </p:cNvPr>
          <p:cNvPicPr>
            <a:picLocks noChangeAspect="1"/>
          </p:cNvPicPr>
          <p:nvPr/>
        </p:nvPicPr>
        <p:blipFill rotWithShape="1">
          <a:blip r:embed="rId5">
            <a:alphaModFix amt="6000"/>
            <a:extLst>
              <a:ext uri="{28A0092B-C50C-407E-A947-70E740481C1C}">
                <a14:useLocalDpi xmlns:a14="http://schemas.microsoft.com/office/drawing/2010/main" val="0"/>
              </a:ext>
            </a:extLst>
          </a:blip>
          <a:srcRect l="35793" t="29120" r="36925" b="48552"/>
          <a:stretch/>
        </p:blipFill>
        <p:spPr>
          <a:xfrm rot="1748481">
            <a:off x="-740282" y="4563731"/>
            <a:ext cx="3431827" cy="2808761"/>
          </a:xfrm>
          <a:prstGeom prst="rect">
            <a:avLst/>
          </a:prstGeom>
        </p:spPr>
      </p:pic>
    </p:spTree>
    <p:extLst>
      <p:ext uri="{BB962C8B-B14F-4D97-AF65-F5344CB8AC3E}">
        <p14:creationId xmlns:p14="http://schemas.microsoft.com/office/powerpoint/2010/main" val="1136023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196E-EB97-B54C-0CEF-C4F81F2C8E92}"/>
              </a:ext>
            </a:extLst>
          </p:cNvPr>
          <p:cNvSpPr>
            <a:spLocks noGrp="1"/>
          </p:cNvSpPr>
          <p:nvPr>
            <p:ph type="title"/>
          </p:nvPr>
        </p:nvSpPr>
        <p:spPr/>
        <p:txBody>
          <a:bodyPr/>
          <a:lstStyle/>
          <a:p>
            <a:endParaRPr lang="en-US"/>
          </a:p>
        </p:txBody>
      </p:sp>
      <p:pic>
        <p:nvPicPr>
          <p:cNvPr id="5" name="Content Placeholder 4" descr="A diagram of weather forecasting&#10;&#10;Description automatically generated">
            <a:extLst>
              <a:ext uri="{FF2B5EF4-FFF2-40B4-BE49-F238E27FC236}">
                <a16:creationId xmlns:a16="http://schemas.microsoft.com/office/drawing/2014/main" id="{D9D209B0-0FF3-24AC-1D1D-5D4264485648}"/>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t="11324" b="10563"/>
          <a:stretch/>
        </p:blipFill>
        <p:spPr>
          <a:xfrm>
            <a:off x="3814618" y="0"/>
            <a:ext cx="8377382" cy="6858000"/>
          </a:xfrm>
        </p:spPr>
      </p:pic>
      <p:pic>
        <p:nvPicPr>
          <p:cNvPr id="3" name="Content Placeholder 4" descr="A diagram of weather forecasting&#10;&#10;Description automatically generated">
            <a:extLst>
              <a:ext uri="{FF2B5EF4-FFF2-40B4-BE49-F238E27FC236}">
                <a16:creationId xmlns:a16="http://schemas.microsoft.com/office/drawing/2014/main" id="{F7CB7ED8-EC84-7F2D-0D67-988B1A6190CC}"/>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39979" t="11324" r="-1" b="10563"/>
          <a:stretch/>
        </p:blipFill>
        <p:spPr>
          <a:xfrm>
            <a:off x="7130472" y="0"/>
            <a:ext cx="5061527" cy="6858000"/>
          </a:xfrm>
          <a:prstGeom prst="rect">
            <a:avLst/>
          </a:prstGeom>
        </p:spPr>
      </p:pic>
      <p:sp>
        <p:nvSpPr>
          <p:cNvPr id="4" name="Rectangle 3">
            <a:extLst>
              <a:ext uri="{FF2B5EF4-FFF2-40B4-BE49-F238E27FC236}">
                <a16:creationId xmlns:a16="http://schemas.microsoft.com/office/drawing/2014/main" id="{F655926D-259C-8102-FD61-875A44415FBA}"/>
              </a:ext>
            </a:extLst>
          </p:cNvPr>
          <p:cNvSpPr/>
          <p:nvPr/>
        </p:nvSpPr>
        <p:spPr>
          <a:xfrm>
            <a:off x="0" y="0"/>
            <a:ext cx="3814617" cy="6858000"/>
          </a:xfrm>
          <a:custGeom>
            <a:avLst/>
            <a:gdLst>
              <a:gd name="connsiteX0" fmla="*/ 0 w 3814617"/>
              <a:gd name="connsiteY0" fmla="*/ 0 h 6858000"/>
              <a:gd name="connsiteX1" fmla="*/ 583091 w 3814617"/>
              <a:gd name="connsiteY1" fmla="*/ 0 h 6858000"/>
              <a:gd name="connsiteX2" fmla="*/ 1128037 w 3814617"/>
              <a:gd name="connsiteY2" fmla="*/ 0 h 6858000"/>
              <a:gd name="connsiteX3" fmla="*/ 1558544 w 3814617"/>
              <a:gd name="connsiteY3" fmla="*/ 0 h 6858000"/>
              <a:gd name="connsiteX4" fmla="*/ 2103489 w 3814617"/>
              <a:gd name="connsiteY4" fmla="*/ 0 h 6858000"/>
              <a:gd name="connsiteX5" fmla="*/ 2610288 w 3814617"/>
              <a:gd name="connsiteY5" fmla="*/ 0 h 6858000"/>
              <a:gd name="connsiteX6" fmla="*/ 3193379 w 3814617"/>
              <a:gd name="connsiteY6" fmla="*/ 0 h 6858000"/>
              <a:gd name="connsiteX7" fmla="*/ 3814617 w 3814617"/>
              <a:gd name="connsiteY7" fmla="*/ 0 h 6858000"/>
              <a:gd name="connsiteX8" fmla="*/ 3814617 w 3814617"/>
              <a:gd name="connsiteY8" fmla="*/ 571500 h 6858000"/>
              <a:gd name="connsiteX9" fmla="*/ 3814617 w 3814617"/>
              <a:gd name="connsiteY9" fmla="*/ 1074420 h 6858000"/>
              <a:gd name="connsiteX10" fmla="*/ 3814617 w 3814617"/>
              <a:gd name="connsiteY10" fmla="*/ 1645920 h 6858000"/>
              <a:gd name="connsiteX11" fmla="*/ 3814617 w 3814617"/>
              <a:gd name="connsiteY11" fmla="*/ 2011680 h 6858000"/>
              <a:gd name="connsiteX12" fmla="*/ 3814617 w 3814617"/>
              <a:gd name="connsiteY12" fmla="*/ 2446020 h 6858000"/>
              <a:gd name="connsiteX13" fmla="*/ 3814617 w 3814617"/>
              <a:gd name="connsiteY13" fmla="*/ 2880360 h 6858000"/>
              <a:gd name="connsiteX14" fmla="*/ 3814617 w 3814617"/>
              <a:gd name="connsiteY14" fmla="*/ 3314700 h 6858000"/>
              <a:gd name="connsiteX15" fmla="*/ 3814617 w 3814617"/>
              <a:gd name="connsiteY15" fmla="*/ 3749040 h 6858000"/>
              <a:gd name="connsiteX16" fmla="*/ 3814617 w 3814617"/>
              <a:gd name="connsiteY16" fmla="*/ 4251960 h 6858000"/>
              <a:gd name="connsiteX17" fmla="*/ 3814617 w 3814617"/>
              <a:gd name="connsiteY17" fmla="*/ 4686300 h 6858000"/>
              <a:gd name="connsiteX18" fmla="*/ 3814617 w 3814617"/>
              <a:gd name="connsiteY18" fmla="*/ 5120640 h 6858000"/>
              <a:gd name="connsiteX19" fmla="*/ 3814617 w 3814617"/>
              <a:gd name="connsiteY19" fmla="*/ 5623560 h 6858000"/>
              <a:gd name="connsiteX20" fmla="*/ 3814617 w 3814617"/>
              <a:gd name="connsiteY20" fmla="*/ 6263640 h 6858000"/>
              <a:gd name="connsiteX21" fmla="*/ 3814617 w 3814617"/>
              <a:gd name="connsiteY21" fmla="*/ 6858000 h 6858000"/>
              <a:gd name="connsiteX22" fmla="*/ 3384110 w 3814617"/>
              <a:gd name="connsiteY22" fmla="*/ 6858000 h 6858000"/>
              <a:gd name="connsiteX23" fmla="*/ 2801019 w 3814617"/>
              <a:gd name="connsiteY23" fmla="*/ 6858000 h 6858000"/>
              <a:gd name="connsiteX24" fmla="*/ 2256073 w 3814617"/>
              <a:gd name="connsiteY24" fmla="*/ 6858000 h 6858000"/>
              <a:gd name="connsiteX25" fmla="*/ 1749274 w 3814617"/>
              <a:gd name="connsiteY25" fmla="*/ 6858000 h 6858000"/>
              <a:gd name="connsiteX26" fmla="*/ 1280621 w 3814617"/>
              <a:gd name="connsiteY26" fmla="*/ 6858000 h 6858000"/>
              <a:gd name="connsiteX27" fmla="*/ 773822 w 3814617"/>
              <a:gd name="connsiteY27" fmla="*/ 6858000 h 6858000"/>
              <a:gd name="connsiteX28" fmla="*/ 0 w 3814617"/>
              <a:gd name="connsiteY28" fmla="*/ 6858000 h 6858000"/>
              <a:gd name="connsiteX29" fmla="*/ 0 w 3814617"/>
              <a:gd name="connsiteY29" fmla="*/ 6217920 h 6858000"/>
              <a:gd name="connsiteX30" fmla="*/ 0 w 3814617"/>
              <a:gd name="connsiteY30" fmla="*/ 5715000 h 6858000"/>
              <a:gd name="connsiteX31" fmla="*/ 0 w 3814617"/>
              <a:gd name="connsiteY31" fmla="*/ 5074920 h 6858000"/>
              <a:gd name="connsiteX32" fmla="*/ 0 w 3814617"/>
              <a:gd name="connsiteY32" fmla="*/ 4434840 h 6858000"/>
              <a:gd name="connsiteX33" fmla="*/ 0 w 3814617"/>
              <a:gd name="connsiteY33" fmla="*/ 3726180 h 6858000"/>
              <a:gd name="connsiteX34" fmla="*/ 0 w 3814617"/>
              <a:gd name="connsiteY34" fmla="*/ 3360420 h 6858000"/>
              <a:gd name="connsiteX35" fmla="*/ 0 w 3814617"/>
              <a:gd name="connsiteY35" fmla="*/ 2926080 h 6858000"/>
              <a:gd name="connsiteX36" fmla="*/ 0 w 3814617"/>
              <a:gd name="connsiteY36" fmla="*/ 2354580 h 6858000"/>
              <a:gd name="connsiteX37" fmla="*/ 0 w 3814617"/>
              <a:gd name="connsiteY37" fmla="*/ 1988820 h 6858000"/>
              <a:gd name="connsiteX38" fmla="*/ 0 w 3814617"/>
              <a:gd name="connsiteY38" fmla="*/ 1417320 h 6858000"/>
              <a:gd name="connsiteX39" fmla="*/ 0 w 3814617"/>
              <a:gd name="connsiteY39" fmla="*/ 1051560 h 6858000"/>
              <a:gd name="connsiteX40" fmla="*/ 0 w 3814617"/>
              <a:gd name="connsiteY40" fmla="*/ 617220 h 6858000"/>
              <a:gd name="connsiteX41" fmla="*/ 0 w 3814617"/>
              <a:gd name="connsiteY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4617" h="6858000" fill="none" extrusionOk="0">
                <a:moveTo>
                  <a:pt x="0" y="0"/>
                </a:moveTo>
                <a:cubicBezTo>
                  <a:pt x="268295" y="-35790"/>
                  <a:pt x="407429" y="14326"/>
                  <a:pt x="583091" y="0"/>
                </a:cubicBezTo>
                <a:cubicBezTo>
                  <a:pt x="758753" y="-14326"/>
                  <a:pt x="997317" y="7910"/>
                  <a:pt x="1128037" y="0"/>
                </a:cubicBezTo>
                <a:cubicBezTo>
                  <a:pt x="1258757" y="-7910"/>
                  <a:pt x="1381631" y="44177"/>
                  <a:pt x="1558544" y="0"/>
                </a:cubicBezTo>
                <a:cubicBezTo>
                  <a:pt x="1735457" y="-44177"/>
                  <a:pt x="1882971" y="25675"/>
                  <a:pt x="2103489" y="0"/>
                </a:cubicBezTo>
                <a:cubicBezTo>
                  <a:pt x="2324007" y="-25675"/>
                  <a:pt x="2429232" y="39721"/>
                  <a:pt x="2610288" y="0"/>
                </a:cubicBezTo>
                <a:cubicBezTo>
                  <a:pt x="2791344" y="-39721"/>
                  <a:pt x="3057889" y="37086"/>
                  <a:pt x="3193379" y="0"/>
                </a:cubicBezTo>
                <a:cubicBezTo>
                  <a:pt x="3328869" y="-37086"/>
                  <a:pt x="3560914" y="4059"/>
                  <a:pt x="3814617" y="0"/>
                </a:cubicBezTo>
                <a:cubicBezTo>
                  <a:pt x="3860868" y="124130"/>
                  <a:pt x="3766601" y="354567"/>
                  <a:pt x="3814617" y="571500"/>
                </a:cubicBezTo>
                <a:cubicBezTo>
                  <a:pt x="3862633" y="788433"/>
                  <a:pt x="3811559" y="919980"/>
                  <a:pt x="3814617" y="1074420"/>
                </a:cubicBezTo>
                <a:cubicBezTo>
                  <a:pt x="3817675" y="1228860"/>
                  <a:pt x="3767561" y="1459074"/>
                  <a:pt x="3814617" y="1645920"/>
                </a:cubicBezTo>
                <a:cubicBezTo>
                  <a:pt x="3861673" y="1832766"/>
                  <a:pt x="3783164" y="1904633"/>
                  <a:pt x="3814617" y="2011680"/>
                </a:cubicBezTo>
                <a:cubicBezTo>
                  <a:pt x="3846070" y="2118727"/>
                  <a:pt x="3782090" y="2287698"/>
                  <a:pt x="3814617" y="2446020"/>
                </a:cubicBezTo>
                <a:cubicBezTo>
                  <a:pt x="3847144" y="2604342"/>
                  <a:pt x="3795799" y="2753981"/>
                  <a:pt x="3814617" y="2880360"/>
                </a:cubicBezTo>
                <a:cubicBezTo>
                  <a:pt x="3833435" y="3006739"/>
                  <a:pt x="3782804" y="3138164"/>
                  <a:pt x="3814617" y="3314700"/>
                </a:cubicBezTo>
                <a:cubicBezTo>
                  <a:pt x="3846430" y="3491236"/>
                  <a:pt x="3779530" y="3571979"/>
                  <a:pt x="3814617" y="3749040"/>
                </a:cubicBezTo>
                <a:cubicBezTo>
                  <a:pt x="3849704" y="3926101"/>
                  <a:pt x="3799669" y="4127227"/>
                  <a:pt x="3814617" y="4251960"/>
                </a:cubicBezTo>
                <a:cubicBezTo>
                  <a:pt x="3829565" y="4376693"/>
                  <a:pt x="3763473" y="4529282"/>
                  <a:pt x="3814617" y="4686300"/>
                </a:cubicBezTo>
                <a:cubicBezTo>
                  <a:pt x="3865761" y="4843318"/>
                  <a:pt x="3786615" y="4969789"/>
                  <a:pt x="3814617" y="5120640"/>
                </a:cubicBezTo>
                <a:cubicBezTo>
                  <a:pt x="3842619" y="5271491"/>
                  <a:pt x="3768153" y="5464818"/>
                  <a:pt x="3814617" y="5623560"/>
                </a:cubicBezTo>
                <a:cubicBezTo>
                  <a:pt x="3861081" y="5782302"/>
                  <a:pt x="3796113" y="6073533"/>
                  <a:pt x="3814617" y="6263640"/>
                </a:cubicBezTo>
                <a:cubicBezTo>
                  <a:pt x="3833121" y="6453747"/>
                  <a:pt x="3751582" y="6737445"/>
                  <a:pt x="3814617" y="6858000"/>
                </a:cubicBezTo>
                <a:cubicBezTo>
                  <a:pt x="3672478" y="6906908"/>
                  <a:pt x="3483079" y="6833306"/>
                  <a:pt x="3384110" y="6858000"/>
                </a:cubicBezTo>
                <a:cubicBezTo>
                  <a:pt x="3285141" y="6882694"/>
                  <a:pt x="3031004" y="6797225"/>
                  <a:pt x="2801019" y="6858000"/>
                </a:cubicBezTo>
                <a:cubicBezTo>
                  <a:pt x="2571034" y="6918775"/>
                  <a:pt x="2500855" y="6847928"/>
                  <a:pt x="2256073" y="6858000"/>
                </a:cubicBezTo>
                <a:cubicBezTo>
                  <a:pt x="2011291" y="6868072"/>
                  <a:pt x="1957913" y="6807782"/>
                  <a:pt x="1749274" y="6858000"/>
                </a:cubicBezTo>
                <a:cubicBezTo>
                  <a:pt x="1540635" y="6908218"/>
                  <a:pt x="1490743" y="6838691"/>
                  <a:pt x="1280621" y="6858000"/>
                </a:cubicBezTo>
                <a:cubicBezTo>
                  <a:pt x="1070499" y="6877309"/>
                  <a:pt x="1018028" y="6820845"/>
                  <a:pt x="773822" y="6858000"/>
                </a:cubicBezTo>
                <a:cubicBezTo>
                  <a:pt x="529616" y="6895155"/>
                  <a:pt x="301623" y="6813177"/>
                  <a:pt x="0" y="6858000"/>
                </a:cubicBezTo>
                <a:cubicBezTo>
                  <a:pt x="-39816" y="6564747"/>
                  <a:pt x="22558" y="6491108"/>
                  <a:pt x="0" y="6217920"/>
                </a:cubicBezTo>
                <a:cubicBezTo>
                  <a:pt x="-22558" y="5944732"/>
                  <a:pt x="29484" y="5846230"/>
                  <a:pt x="0" y="5715000"/>
                </a:cubicBezTo>
                <a:cubicBezTo>
                  <a:pt x="-29484" y="5583770"/>
                  <a:pt x="35732" y="5315261"/>
                  <a:pt x="0" y="5074920"/>
                </a:cubicBezTo>
                <a:cubicBezTo>
                  <a:pt x="-35732" y="4834579"/>
                  <a:pt x="61593" y="4668584"/>
                  <a:pt x="0" y="4434840"/>
                </a:cubicBezTo>
                <a:cubicBezTo>
                  <a:pt x="-61593" y="4201096"/>
                  <a:pt x="62159" y="3990344"/>
                  <a:pt x="0" y="3726180"/>
                </a:cubicBezTo>
                <a:cubicBezTo>
                  <a:pt x="-62159" y="3462016"/>
                  <a:pt x="2808" y="3533730"/>
                  <a:pt x="0" y="3360420"/>
                </a:cubicBezTo>
                <a:cubicBezTo>
                  <a:pt x="-2808" y="3187110"/>
                  <a:pt x="49560" y="3088592"/>
                  <a:pt x="0" y="2926080"/>
                </a:cubicBezTo>
                <a:cubicBezTo>
                  <a:pt x="-49560" y="2763568"/>
                  <a:pt x="31818" y="2503458"/>
                  <a:pt x="0" y="2354580"/>
                </a:cubicBezTo>
                <a:cubicBezTo>
                  <a:pt x="-31818" y="2205702"/>
                  <a:pt x="11346" y="2089477"/>
                  <a:pt x="0" y="1988820"/>
                </a:cubicBezTo>
                <a:cubicBezTo>
                  <a:pt x="-11346" y="1888163"/>
                  <a:pt x="3538" y="1686727"/>
                  <a:pt x="0" y="1417320"/>
                </a:cubicBezTo>
                <a:cubicBezTo>
                  <a:pt x="-3538" y="1147913"/>
                  <a:pt x="34114" y="1165831"/>
                  <a:pt x="0" y="1051560"/>
                </a:cubicBezTo>
                <a:cubicBezTo>
                  <a:pt x="-34114" y="937289"/>
                  <a:pt x="5059" y="745517"/>
                  <a:pt x="0" y="617220"/>
                </a:cubicBezTo>
                <a:cubicBezTo>
                  <a:pt x="-5059" y="488923"/>
                  <a:pt x="27799" y="186266"/>
                  <a:pt x="0" y="0"/>
                </a:cubicBezTo>
                <a:close/>
              </a:path>
              <a:path w="3814617" h="6858000" stroke="0" extrusionOk="0">
                <a:moveTo>
                  <a:pt x="0" y="0"/>
                </a:moveTo>
                <a:cubicBezTo>
                  <a:pt x="232372" y="-43688"/>
                  <a:pt x="299882" y="4897"/>
                  <a:pt x="506799" y="0"/>
                </a:cubicBezTo>
                <a:cubicBezTo>
                  <a:pt x="713716" y="-4897"/>
                  <a:pt x="806999" y="16116"/>
                  <a:pt x="1051744" y="0"/>
                </a:cubicBezTo>
                <a:cubicBezTo>
                  <a:pt x="1296489" y="-16116"/>
                  <a:pt x="1392860" y="14703"/>
                  <a:pt x="1482251" y="0"/>
                </a:cubicBezTo>
                <a:cubicBezTo>
                  <a:pt x="1571642" y="-14703"/>
                  <a:pt x="1762978" y="25773"/>
                  <a:pt x="1912758" y="0"/>
                </a:cubicBezTo>
                <a:cubicBezTo>
                  <a:pt x="2062538" y="-25773"/>
                  <a:pt x="2223440" y="33546"/>
                  <a:pt x="2381411" y="0"/>
                </a:cubicBezTo>
                <a:cubicBezTo>
                  <a:pt x="2539382" y="-33546"/>
                  <a:pt x="2663605" y="19046"/>
                  <a:pt x="2811918" y="0"/>
                </a:cubicBezTo>
                <a:cubicBezTo>
                  <a:pt x="2960231" y="-19046"/>
                  <a:pt x="3481809" y="53739"/>
                  <a:pt x="3814617" y="0"/>
                </a:cubicBezTo>
                <a:cubicBezTo>
                  <a:pt x="3830037" y="182619"/>
                  <a:pt x="3767070" y="328461"/>
                  <a:pt x="3814617" y="502920"/>
                </a:cubicBezTo>
                <a:cubicBezTo>
                  <a:pt x="3862164" y="677379"/>
                  <a:pt x="3795108" y="813531"/>
                  <a:pt x="3814617" y="1074420"/>
                </a:cubicBezTo>
                <a:cubicBezTo>
                  <a:pt x="3834126" y="1335309"/>
                  <a:pt x="3787072" y="1575430"/>
                  <a:pt x="3814617" y="1783080"/>
                </a:cubicBezTo>
                <a:cubicBezTo>
                  <a:pt x="3842162" y="1990730"/>
                  <a:pt x="3808643" y="2206022"/>
                  <a:pt x="3814617" y="2491740"/>
                </a:cubicBezTo>
                <a:cubicBezTo>
                  <a:pt x="3820591" y="2777458"/>
                  <a:pt x="3772362" y="2978162"/>
                  <a:pt x="3814617" y="3131820"/>
                </a:cubicBezTo>
                <a:cubicBezTo>
                  <a:pt x="3856872" y="3285478"/>
                  <a:pt x="3780679" y="3408773"/>
                  <a:pt x="3814617" y="3497580"/>
                </a:cubicBezTo>
                <a:cubicBezTo>
                  <a:pt x="3848555" y="3586387"/>
                  <a:pt x="3805538" y="3784430"/>
                  <a:pt x="3814617" y="4000500"/>
                </a:cubicBezTo>
                <a:cubicBezTo>
                  <a:pt x="3823696" y="4216570"/>
                  <a:pt x="3772151" y="4257446"/>
                  <a:pt x="3814617" y="4503420"/>
                </a:cubicBezTo>
                <a:cubicBezTo>
                  <a:pt x="3857083" y="4749394"/>
                  <a:pt x="3797776" y="4834709"/>
                  <a:pt x="3814617" y="4937760"/>
                </a:cubicBezTo>
                <a:cubicBezTo>
                  <a:pt x="3831458" y="5040811"/>
                  <a:pt x="3773523" y="5297460"/>
                  <a:pt x="3814617" y="5440680"/>
                </a:cubicBezTo>
                <a:cubicBezTo>
                  <a:pt x="3855711" y="5583900"/>
                  <a:pt x="3780272" y="5806809"/>
                  <a:pt x="3814617" y="6080760"/>
                </a:cubicBezTo>
                <a:cubicBezTo>
                  <a:pt x="3848962" y="6354711"/>
                  <a:pt x="3811365" y="6597872"/>
                  <a:pt x="3814617" y="6858000"/>
                </a:cubicBezTo>
                <a:cubicBezTo>
                  <a:pt x="3707453" y="6875953"/>
                  <a:pt x="3557917" y="6834969"/>
                  <a:pt x="3345964" y="6858000"/>
                </a:cubicBezTo>
                <a:cubicBezTo>
                  <a:pt x="3134011" y="6881031"/>
                  <a:pt x="2887357" y="6828791"/>
                  <a:pt x="2762873" y="6858000"/>
                </a:cubicBezTo>
                <a:cubicBezTo>
                  <a:pt x="2638389" y="6887209"/>
                  <a:pt x="2359050" y="6841740"/>
                  <a:pt x="2217927" y="6858000"/>
                </a:cubicBezTo>
                <a:cubicBezTo>
                  <a:pt x="2076804" y="6874260"/>
                  <a:pt x="1877519" y="6827314"/>
                  <a:pt x="1711128" y="6858000"/>
                </a:cubicBezTo>
                <a:cubicBezTo>
                  <a:pt x="1544737" y="6888686"/>
                  <a:pt x="1390596" y="6854528"/>
                  <a:pt x="1128037" y="6858000"/>
                </a:cubicBezTo>
                <a:cubicBezTo>
                  <a:pt x="865478" y="6861472"/>
                  <a:pt x="787003" y="6819428"/>
                  <a:pt x="544945" y="6858000"/>
                </a:cubicBezTo>
                <a:cubicBezTo>
                  <a:pt x="302887" y="6896572"/>
                  <a:pt x="154064" y="6806899"/>
                  <a:pt x="0" y="6858000"/>
                </a:cubicBezTo>
                <a:cubicBezTo>
                  <a:pt x="-38484" y="6593500"/>
                  <a:pt x="9208" y="6376922"/>
                  <a:pt x="0" y="6149340"/>
                </a:cubicBezTo>
                <a:cubicBezTo>
                  <a:pt x="-9208" y="5921758"/>
                  <a:pt x="23394" y="5781192"/>
                  <a:pt x="0" y="5646420"/>
                </a:cubicBezTo>
                <a:cubicBezTo>
                  <a:pt x="-23394" y="5511648"/>
                  <a:pt x="9967" y="5331482"/>
                  <a:pt x="0" y="5074920"/>
                </a:cubicBezTo>
                <a:cubicBezTo>
                  <a:pt x="-9967" y="4818358"/>
                  <a:pt x="53976" y="4634207"/>
                  <a:pt x="0" y="4503420"/>
                </a:cubicBezTo>
                <a:cubicBezTo>
                  <a:pt x="-53976" y="4372633"/>
                  <a:pt x="9308" y="4209564"/>
                  <a:pt x="0" y="4000500"/>
                </a:cubicBezTo>
                <a:cubicBezTo>
                  <a:pt x="-9308" y="3791436"/>
                  <a:pt x="38339" y="3631249"/>
                  <a:pt x="0" y="3497580"/>
                </a:cubicBezTo>
                <a:cubicBezTo>
                  <a:pt x="-38339" y="3363911"/>
                  <a:pt x="49923" y="3135836"/>
                  <a:pt x="0" y="2926080"/>
                </a:cubicBezTo>
                <a:cubicBezTo>
                  <a:pt x="-49923" y="2716324"/>
                  <a:pt x="43578" y="2659383"/>
                  <a:pt x="0" y="2423160"/>
                </a:cubicBezTo>
                <a:cubicBezTo>
                  <a:pt x="-43578" y="2186937"/>
                  <a:pt x="58865" y="2031599"/>
                  <a:pt x="0" y="1920240"/>
                </a:cubicBezTo>
                <a:cubicBezTo>
                  <a:pt x="-58865" y="1808881"/>
                  <a:pt x="22272" y="1649679"/>
                  <a:pt x="0" y="1554480"/>
                </a:cubicBezTo>
                <a:cubicBezTo>
                  <a:pt x="-22272" y="1459281"/>
                  <a:pt x="36444" y="1261639"/>
                  <a:pt x="0" y="1120140"/>
                </a:cubicBezTo>
                <a:cubicBezTo>
                  <a:pt x="-36444" y="978641"/>
                  <a:pt x="6186" y="856543"/>
                  <a:pt x="0" y="754380"/>
                </a:cubicBezTo>
                <a:cubicBezTo>
                  <a:pt x="-6186" y="652217"/>
                  <a:pt x="42754" y="222154"/>
                  <a:pt x="0" y="0"/>
                </a:cubicBezTo>
                <a:close/>
              </a:path>
            </a:pathLst>
          </a:custGeom>
          <a:solidFill>
            <a:srgbClr val="D8E2E7"/>
          </a:solidFill>
          <a:ln>
            <a:solidFill>
              <a:schemeClr val="bg1"/>
            </a:solidFill>
            <a:extLst>
              <a:ext uri="{C807C97D-BFC1-408E-A445-0C87EB9F89A2}">
                <ask:lineSketchStyleProps xmlns:ask="http://schemas.microsoft.com/office/drawing/2018/sketchyshapes" sd="16069187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0796887-E8A4-2577-2014-5B1ED496E83D}"/>
              </a:ext>
            </a:extLst>
          </p:cNvPr>
          <p:cNvSpPr txBox="1">
            <a:spLocks/>
          </p:cNvSpPr>
          <p:nvPr/>
        </p:nvSpPr>
        <p:spPr>
          <a:xfrm>
            <a:off x="116451" y="83391"/>
            <a:ext cx="6943306" cy="563467"/>
          </a:xfrm>
          <a:prstGeom prst="rect">
            <a:avLst/>
          </a:prstGeom>
          <a:solidFill>
            <a:srgbClr val="D8E2E7"/>
          </a:solidFill>
          <a:ln>
            <a:solidFill>
              <a:schemeClr val="tx2">
                <a:lumMod val="90000"/>
                <a:lumOff val="10000"/>
              </a:schemeClr>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n>
                  <a:solidFill>
                    <a:schemeClr val="tx2">
                      <a:lumMod val="90000"/>
                      <a:lumOff val="10000"/>
                    </a:schemeClr>
                  </a:solidFill>
                </a:ln>
                <a:solidFill>
                  <a:schemeClr val="bg1">
                    <a:lumMod val="50000"/>
                  </a:schemeClr>
                </a:solidFill>
                <a:effectLst>
                  <a:innerShdw blurRad="63500" dist="50800" dir="17700000">
                    <a:prstClr val="black">
                      <a:alpha val="50000"/>
                    </a:prstClr>
                  </a:innerShdw>
                </a:effectLst>
                <a:latin typeface="Constantia" panose="02030602050306030303" pitchFamily="18" charset="0"/>
              </a:rPr>
              <a:t>Supervised Learning Methods: KNN</a:t>
            </a:r>
          </a:p>
        </p:txBody>
      </p:sp>
      <p:sp>
        <p:nvSpPr>
          <p:cNvPr id="7" name="Title 1">
            <a:extLst>
              <a:ext uri="{FF2B5EF4-FFF2-40B4-BE49-F238E27FC236}">
                <a16:creationId xmlns:a16="http://schemas.microsoft.com/office/drawing/2014/main" id="{CCEE2046-D9BE-5165-3AB1-E1B51272FE5A}"/>
              </a:ext>
            </a:extLst>
          </p:cNvPr>
          <p:cNvSpPr txBox="1">
            <a:spLocks/>
          </p:cNvSpPr>
          <p:nvPr/>
        </p:nvSpPr>
        <p:spPr>
          <a:xfrm>
            <a:off x="7418308" y="3429000"/>
            <a:ext cx="4247296" cy="2409735"/>
          </a:xfrm>
          <a:prstGeom prst="rect">
            <a:avLst/>
          </a:prstGeom>
          <a:solidFill>
            <a:srgbClr val="D8E2E7"/>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latin typeface="Constantia" panose="02030602050306030303" pitchFamily="18" charset="0"/>
              </a:rPr>
              <a:t>K-Nearest Neighbor:</a:t>
            </a:r>
            <a:r>
              <a:rPr lang="en-US" sz="2400" dirty="0">
                <a:latin typeface="Constantia" panose="02030602050306030303" pitchFamily="18" charset="0"/>
              </a:rPr>
              <a:t> </a:t>
            </a:r>
          </a:p>
          <a:p>
            <a:r>
              <a:rPr lang="en-US" sz="2400" dirty="0">
                <a:latin typeface="Constantia" panose="02030602050306030303" pitchFamily="18" charset="0"/>
              </a:rPr>
              <a:t>An </a:t>
            </a:r>
            <a:r>
              <a:rPr lang="en-US" sz="2400" i="1" dirty="0">
                <a:latin typeface="Constantia" panose="02030602050306030303" pitchFamily="18" charset="0"/>
              </a:rPr>
              <a:t>instance-based algorithm</a:t>
            </a:r>
            <a:r>
              <a:rPr lang="en-US" sz="2400" dirty="0">
                <a:latin typeface="Constantia" panose="02030602050306030303" pitchFamily="18" charset="0"/>
              </a:rPr>
              <a:t> that works by comparing distances between nearby data points to determine which group each point belongs to.</a:t>
            </a:r>
          </a:p>
        </p:txBody>
      </p:sp>
      <p:pic>
        <p:nvPicPr>
          <p:cNvPr id="8" name="Picture 7" descr="A screenshot of a computer screen&#10;&#10;Description automatically generated">
            <a:extLst>
              <a:ext uri="{FF2B5EF4-FFF2-40B4-BE49-F238E27FC236}">
                <a16:creationId xmlns:a16="http://schemas.microsoft.com/office/drawing/2014/main" id="{392243FE-FE2A-B531-64E6-E24C6A548D0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449" y="755219"/>
            <a:ext cx="5061527" cy="3114245"/>
          </a:xfrm>
          <a:prstGeom prst="rect">
            <a:avLst/>
          </a:prstGeom>
          <a:noFill/>
          <a:ln>
            <a:noFill/>
          </a:ln>
        </p:spPr>
      </p:pic>
      <p:sp>
        <p:nvSpPr>
          <p:cNvPr id="11" name="Title 1">
            <a:extLst>
              <a:ext uri="{FF2B5EF4-FFF2-40B4-BE49-F238E27FC236}">
                <a16:creationId xmlns:a16="http://schemas.microsoft.com/office/drawing/2014/main" id="{F1DAA151-7D31-71AF-76F1-976DBE93345F}"/>
              </a:ext>
            </a:extLst>
          </p:cNvPr>
          <p:cNvSpPr txBox="1">
            <a:spLocks/>
          </p:cNvSpPr>
          <p:nvPr/>
        </p:nvSpPr>
        <p:spPr>
          <a:xfrm>
            <a:off x="393450" y="4465675"/>
            <a:ext cx="3421168" cy="1828799"/>
          </a:xfrm>
          <a:prstGeom prst="rect">
            <a:avLst/>
          </a:prstGeom>
          <a:solidFill>
            <a:srgbClr val="D8E2E7"/>
          </a:solidFill>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Constantia" panose="02030602050306030303" pitchFamily="18" charset="0"/>
              </a:rPr>
              <a:t>The average accuracy across locations is ~88%. </a:t>
            </a:r>
          </a:p>
          <a:p>
            <a:r>
              <a:rPr lang="en-US" sz="2000" dirty="0">
                <a:latin typeface="Constantia" panose="02030602050306030303" pitchFamily="18" charset="0"/>
              </a:rPr>
              <a:t>The accuracy for predicting bad weather at Sonnblick is 100% accurate since it has no pleasant days in the data.</a:t>
            </a:r>
          </a:p>
          <a:p>
            <a:endParaRPr lang="en-US" sz="2000" dirty="0">
              <a:latin typeface="Constantia" panose="02030602050306030303" pitchFamily="18" charset="0"/>
            </a:endParaRPr>
          </a:p>
          <a:p>
            <a:r>
              <a:rPr lang="en-US" sz="2000" dirty="0">
                <a:latin typeface="Constantia" panose="02030602050306030303" pitchFamily="18" charset="0"/>
              </a:rPr>
              <a:t>Madrid had the most pleasant weather days and has the best prediction of pleasant weather.</a:t>
            </a:r>
          </a:p>
        </p:txBody>
      </p:sp>
      <p:sp>
        <p:nvSpPr>
          <p:cNvPr id="9" name="Title 1">
            <a:extLst>
              <a:ext uri="{FF2B5EF4-FFF2-40B4-BE49-F238E27FC236}">
                <a16:creationId xmlns:a16="http://schemas.microsoft.com/office/drawing/2014/main" id="{B08CC8BE-767F-37D3-0A74-4B234856D34B}"/>
              </a:ext>
            </a:extLst>
          </p:cNvPr>
          <p:cNvSpPr txBox="1">
            <a:spLocks/>
          </p:cNvSpPr>
          <p:nvPr/>
        </p:nvSpPr>
        <p:spPr>
          <a:xfrm>
            <a:off x="7988460" y="657522"/>
            <a:ext cx="3643009" cy="2253361"/>
          </a:xfrm>
          <a:prstGeom prst="rect">
            <a:avLst/>
          </a:prstGeom>
          <a:solidFill>
            <a:srgbClr val="D8E2E7"/>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u="sng" dirty="0">
                <a:latin typeface="Constantia" panose="02030602050306030303" pitchFamily="18" charset="0"/>
              </a:rPr>
              <a:t>Instance-based algorithms: </a:t>
            </a:r>
          </a:p>
          <a:p>
            <a:r>
              <a:rPr lang="en-US" sz="2600" b="1" dirty="0">
                <a:latin typeface="Constantia" panose="02030602050306030303" pitchFamily="18" charset="0"/>
              </a:rPr>
              <a:t>C</a:t>
            </a:r>
            <a:r>
              <a:rPr lang="en-US" sz="2600" dirty="0">
                <a:latin typeface="Constantia" panose="02030602050306030303" pitchFamily="18" charset="0"/>
              </a:rPr>
              <a:t>lassify data based on the similarity between data points and organize it into patterns based on different attributes.</a:t>
            </a:r>
          </a:p>
        </p:txBody>
      </p:sp>
      <p:sp>
        <p:nvSpPr>
          <p:cNvPr id="10" name="Title 1">
            <a:extLst>
              <a:ext uri="{FF2B5EF4-FFF2-40B4-BE49-F238E27FC236}">
                <a16:creationId xmlns:a16="http://schemas.microsoft.com/office/drawing/2014/main" id="{8F095EC4-F0D0-D865-115C-576A0985A670}"/>
              </a:ext>
            </a:extLst>
          </p:cNvPr>
          <p:cNvSpPr txBox="1">
            <a:spLocks/>
          </p:cNvSpPr>
          <p:nvPr/>
        </p:nvSpPr>
        <p:spPr>
          <a:xfrm>
            <a:off x="526396" y="3922680"/>
            <a:ext cx="3421168" cy="361508"/>
          </a:xfrm>
          <a:prstGeom prst="rect">
            <a:avLst/>
          </a:prstGeom>
          <a:solidFill>
            <a:srgbClr val="D8E2E7"/>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Constantia" panose="02030602050306030303" pitchFamily="18" charset="0"/>
              </a:rPr>
              <a:t>Confusion Matrices KNN</a:t>
            </a:r>
          </a:p>
        </p:txBody>
      </p:sp>
    </p:spTree>
    <p:extLst>
      <p:ext uri="{BB962C8B-B14F-4D97-AF65-F5344CB8AC3E}">
        <p14:creationId xmlns:p14="http://schemas.microsoft.com/office/powerpoint/2010/main" val="298379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A circular pattern of clouds and sun&#10;&#10;Description automatically generated with medium confidence">
            <a:extLst>
              <a:ext uri="{FF2B5EF4-FFF2-40B4-BE49-F238E27FC236}">
                <a16:creationId xmlns:a16="http://schemas.microsoft.com/office/drawing/2014/main" id="{64712B91-5EE4-C97A-13B0-80981BFF6323}"/>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0179" b="1915"/>
          <a:stretch/>
        </p:blipFill>
        <p:spPr>
          <a:xfrm>
            <a:off x="6096000" y="1"/>
            <a:ext cx="6096000" cy="6858000"/>
          </a:xfrm>
          <a:prstGeom prst="rect">
            <a:avLst/>
          </a:prstGeom>
        </p:spPr>
      </p:pic>
      <p:pic>
        <p:nvPicPr>
          <p:cNvPr id="4" name="Picture 3" descr="A black and white image of a grid&#10;&#10;Description automatically generated">
            <a:extLst>
              <a:ext uri="{FF2B5EF4-FFF2-40B4-BE49-F238E27FC236}">
                <a16:creationId xmlns:a16="http://schemas.microsoft.com/office/drawing/2014/main" id="{498F937F-2479-A443-1B6B-C66DDAD1DC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6134" y="928702"/>
            <a:ext cx="5078535" cy="5269632"/>
          </a:xfrm>
          <a:prstGeom prst="rect">
            <a:avLst/>
          </a:prstGeom>
          <a:noFill/>
          <a:ln>
            <a:noFill/>
          </a:ln>
        </p:spPr>
      </p:pic>
      <p:sp>
        <p:nvSpPr>
          <p:cNvPr id="11" name="TextBox 10">
            <a:extLst>
              <a:ext uri="{FF2B5EF4-FFF2-40B4-BE49-F238E27FC236}">
                <a16:creationId xmlns:a16="http://schemas.microsoft.com/office/drawing/2014/main" id="{81269F62-1D14-11B9-3F2D-4E0EDC61D436}"/>
              </a:ext>
            </a:extLst>
          </p:cNvPr>
          <p:cNvSpPr txBox="1"/>
          <p:nvPr/>
        </p:nvSpPr>
        <p:spPr>
          <a:xfrm>
            <a:off x="2130054" y="5619711"/>
            <a:ext cx="3829024" cy="923330"/>
          </a:xfrm>
          <a:prstGeom prst="rect">
            <a:avLst/>
          </a:prstGeom>
          <a:noFill/>
        </p:spPr>
        <p:txBody>
          <a:bodyPr wrap="square">
            <a:spAutoFit/>
          </a:bodyPr>
          <a:lstStyle/>
          <a:p>
            <a:r>
              <a:rPr lang="en-US" sz="1800" dirty="0">
                <a:latin typeface="Constantia" panose="02030602050306030303" pitchFamily="18" charset="0"/>
              </a:rPr>
              <a:t>With little limitations set in advance we get overfitting and will need to prune or start fresh.</a:t>
            </a:r>
          </a:p>
        </p:txBody>
      </p:sp>
      <p:pic>
        <p:nvPicPr>
          <p:cNvPr id="12" name="Picture 11" descr="A screenshot of a computer screen&#10;&#10;Description automatically generated">
            <a:extLst>
              <a:ext uri="{FF2B5EF4-FFF2-40B4-BE49-F238E27FC236}">
                <a16:creationId xmlns:a16="http://schemas.microsoft.com/office/drawing/2014/main" id="{3D92C6E4-E62E-EEC9-67D4-E4C98299041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0409" y="1080419"/>
            <a:ext cx="4172792" cy="2556105"/>
          </a:xfrm>
          <a:prstGeom prst="rect">
            <a:avLst/>
          </a:prstGeom>
          <a:noFill/>
          <a:ln>
            <a:noFill/>
          </a:ln>
        </p:spPr>
      </p:pic>
      <p:sp>
        <p:nvSpPr>
          <p:cNvPr id="13" name="Title 1">
            <a:extLst>
              <a:ext uri="{FF2B5EF4-FFF2-40B4-BE49-F238E27FC236}">
                <a16:creationId xmlns:a16="http://schemas.microsoft.com/office/drawing/2014/main" id="{6CF8038E-2C70-DE7C-174F-AAF29704C144}"/>
              </a:ext>
            </a:extLst>
          </p:cNvPr>
          <p:cNvSpPr txBox="1">
            <a:spLocks/>
          </p:cNvSpPr>
          <p:nvPr/>
        </p:nvSpPr>
        <p:spPr>
          <a:xfrm>
            <a:off x="6943061" y="780223"/>
            <a:ext cx="3288166" cy="296958"/>
          </a:xfrm>
          <a:prstGeom prst="rect">
            <a:avLst/>
          </a:prstGeom>
          <a:solidFill>
            <a:srgbClr val="D8E2E7"/>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Constantia" panose="02030602050306030303" pitchFamily="18" charset="0"/>
              </a:rPr>
              <a:t>Confusion Matrix Training set</a:t>
            </a:r>
          </a:p>
        </p:txBody>
      </p:sp>
      <p:pic>
        <p:nvPicPr>
          <p:cNvPr id="14" name="Picture 13" descr="A screenshot of a computer screen&#10;&#10;Description automatically generated">
            <a:extLst>
              <a:ext uri="{FF2B5EF4-FFF2-40B4-BE49-F238E27FC236}">
                <a16:creationId xmlns:a16="http://schemas.microsoft.com/office/drawing/2014/main" id="{12C0E226-144B-2B23-BD82-86043FCBBD7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30409" y="4054038"/>
            <a:ext cx="4172792" cy="2567297"/>
          </a:xfrm>
          <a:prstGeom prst="rect">
            <a:avLst/>
          </a:prstGeom>
          <a:noFill/>
          <a:ln>
            <a:noFill/>
          </a:ln>
        </p:spPr>
      </p:pic>
      <p:sp>
        <p:nvSpPr>
          <p:cNvPr id="15" name="Title 1">
            <a:extLst>
              <a:ext uri="{FF2B5EF4-FFF2-40B4-BE49-F238E27FC236}">
                <a16:creationId xmlns:a16="http://schemas.microsoft.com/office/drawing/2014/main" id="{22E10A16-FE10-37FD-19A5-D1983A590756}"/>
              </a:ext>
            </a:extLst>
          </p:cNvPr>
          <p:cNvSpPr txBox="1">
            <a:spLocks/>
          </p:cNvSpPr>
          <p:nvPr/>
        </p:nvSpPr>
        <p:spPr>
          <a:xfrm>
            <a:off x="6943061" y="3757080"/>
            <a:ext cx="3288166" cy="296958"/>
          </a:xfrm>
          <a:prstGeom prst="rect">
            <a:avLst/>
          </a:prstGeom>
          <a:solidFill>
            <a:srgbClr val="D8E2E7"/>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Constantia" panose="02030602050306030303" pitchFamily="18" charset="0"/>
              </a:rPr>
              <a:t>Confusion Matrix Testing set</a:t>
            </a:r>
          </a:p>
        </p:txBody>
      </p:sp>
      <p:sp>
        <p:nvSpPr>
          <p:cNvPr id="16" name="Title 1">
            <a:extLst>
              <a:ext uri="{FF2B5EF4-FFF2-40B4-BE49-F238E27FC236}">
                <a16:creationId xmlns:a16="http://schemas.microsoft.com/office/drawing/2014/main" id="{C299306A-74F2-E098-0FE5-6E7AFCC72E5A}"/>
              </a:ext>
            </a:extLst>
          </p:cNvPr>
          <p:cNvSpPr txBox="1">
            <a:spLocks/>
          </p:cNvSpPr>
          <p:nvPr/>
        </p:nvSpPr>
        <p:spPr>
          <a:xfrm>
            <a:off x="116450" y="83391"/>
            <a:ext cx="9410322" cy="608645"/>
          </a:xfrm>
          <a:prstGeom prst="rect">
            <a:avLst/>
          </a:prstGeom>
          <a:solidFill>
            <a:srgbClr val="D8E2E7"/>
          </a:solidFill>
          <a:ln>
            <a:solidFill>
              <a:schemeClr val="tx2">
                <a:lumMod val="90000"/>
                <a:lumOff val="10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n>
                  <a:solidFill>
                    <a:schemeClr val="tx2">
                      <a:lumMod val="90000"/>
                      <a:lumOff val="10000"/>
                    </a:schemeClr>
                  </a:solidFill>
                </a:ln>
                <a:solidFill>
                  <a:schemeClr val="bg1">
                    <a:lumMod val="50000"/>
                  </a:schemeClr>
                </a:solidFill>
                <a:effectLst>
                  <a:innerShdw blurRad="63500" dist="50800" dir="17700000">
                    <a:prstClr val="black">
                      <a:alpha val="50000"/>
                    </a:prstClr>
                  </a:innerShdw>
                </a:effectLst>
                <a:latin typeface="Constantia" panose="02030602050306030303" pitchFamily="18" charset="0"/>
              </a:rPr>
              <a:t>Supervised Learning Methods: Decision Trees</a:t>
            </a:r>
          </a:p>
        </p:txBody>
      </p:sp>
    </p:spTree>
    <p:extLst>
      <p:ext uri="{BB962C8B-B14F-4D97-AF65-F5344CB8AC3E}">
        <p14:creationId xmlns:p14="http://schemas.microsoft.com/office/powerpoint/2010/main" val="250989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weather forecasting&#10;&#10;Description automatically generated">
            <a:extLst>
              <a:ext uri="{FF2B5EF4-FFF2-40B4-BE49-F238E27FC236}">
                <a16:creationId xmlns:a16="http://schemas.microsoft.com/office/drawing/2014/main" id="{D9D209B0-0FF3-24AC-1D1D-5D4264485648}"/>
              </a:ext>
            </a:extLst>
          </p:cNvPr>
          <p:cNvPicPr>
            <a:picLocks noGrp="1" noChangeAspect="1"/>
          </p:cNvPicPr>
          <p:nvPr>
            <p:ph idx="1"/>
          </p:nvPr>
        </p:nvPicPr>
        <p:blipFill rotWithShape="1">
          <a:blip r:embed="rId3">
            <a:alphaModFix amt="2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t="11324" b="10563"/>
          <a:stretch/>
        </p:blipFill>
        <p:spPr>
          <a:xfrm>
            <a:off x="0" y="0"/>
            <a:ext cx="8756074" cy="6858000"/>
          </a:xfrm>
        </p:spPr>
      </p:pic>
      <p:pic>
        <p:nvPicPr>
          <p:cNvPr id="3" name="Content Placeholder 4" descr="A diagram of weather forecasting&#10;&#10;Description automatically generated">
            <a:extLst>
              <a:ext uri="{FF2B5EF4-FFF2-40B4-BE49-F238E27FC236}">
                <a16:creationId xmlns:a16="http://schemas.microsoft.com/office/drawing/2014/main" id="{F7CB7ED8-EC84-7F2D-0D67-988B1A6190CC}"/>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39979" t="11324" r="-1" b="10563"/>
          <a:stretch/>
        </p:blipFill>
        <p:spPr>
          <a:xfrm>
            <a:off x="3500584" y="0"/>
            <a:ext cx="5255490" cy="6858000"/>
          </a:xfrm>
          <a:prstGeom prst="rect">
            <a:avLst/>
          </a:prstGeom>
        </p:spPr>
      </p:pic>
      <p:sp>
        <p:nvSpPr>
          <p:cNvPr id="4" name="Rectangle 3">
            <a:extLst>
              <a:ext uri="{FF2B5EF4-FFF2-40B4-BE49-F238E27FC236}">
                <a16:creationId xmlns:a16="http://schemas.microsoft.com/office/drawing/2014/main" id="{F655926D-259C-8102-FD61-875A44415FBA}"/>
              </a:ext>
            </a:extLst>
          </p:cNvPr>
          <p:cNvSpPr/>
          <p:nvPr/>
        </p:nvSpPr>
        <p:spPr>
          <a:xfrm>
            <a:off x="8756074" y="0"/>
            <a:ext cx="3435925" cy="6858000"/>
          </a:xfrm>
          <a:custGeom>
            <a:avLst/>
            <a:gdLst>
              <a:gd name="connsiteX0" fmla="*/ 0 w 3435925"/>
              <a:gd name="connsiteY0" fmla="*/ 0 h 6858000"/>
              <a:gd name="connsiteX1" fmla="*/ 503936 w 3435925"/>
              <a:gd name="connsiteY1" fmla="*/ 0 h 6858000"/>
              <a:gd name="connsiteX2" fmla="*/ 1007871 w 3435925"/>
              <a:gd name="connsiteY2" fmla="*/ 0 h 6858000"/>
              <a:gd name="connsiteX3" fmla="*/ 1580525 w 3435925"/>
              <a:gd name="connsiteY3" fmla="*/ 0 h 6858000"/>
              <a:gd name="connsiteX4" fmla="*/ 2187539 w 3435925"/>
              <a:gd name="connsiteY4" fmla="*/ 0 h 6858000"/>
              <a:gd name="connsiteX5" fmla="*/ 2760193 w 3435925"/>
              <a:gd name="connsiteY5" fmla="*/ 0 h 6858000"/>
              <a:gd name="connsiteX6" fmla="*/ 3435925 w 3435925"/>
              <a:gd name="connsiteY6" fmla="*/ 0 h 6858000"/>
              <a:gd name="connsiteX7" fmla="*/ 3435925 w 3435925"/>
              <a:gd name="connsiteY7" fmla="*/ 571500 h 6858000"/>
              <a:gd name="connsiteX8" fmla="*/ 3435925 w 3435925"/>
              <a:gd name="connsiteY8" fmla="*/ 937260 h 6858000"/>
              <a:gd name="connsiteX9" fmla="*/ 3435925 w 3435925"/>
              <a:gd name="connsiteY9" fmla="*/ 1440180 h 6858000"/>
              <a:gd name="connsiteX10" fmla="*/ 3435925 w 3435925"/>
              <a:gd name="connsiteY10" fmla="*/ 1805940 h 6858000"/>
              <a:gd name="connsiteX11" fmla="*/ 3435925 w 3435925"/>
              <a:gd name="connsiteY11" fmla="*/ 2377440 h 6858000"/>
              <a:gd name="connsiteX12" fmla="*/ 3435925 w 3435925"/>
              <a:gd name="connsiteY12" fmla="*/ 2880360 h 6858000"/>
              <a:gd name="connsiteX13" fmla="*/ 3435925 w 3435925"/>
              <a:gd name="connsiteY13" fmla="*/ 3451860 h 6858000"/>
              <a:gd name="connsiteX14" fmla="*/ 3435925 w 3435925"/>
              <a:gd name="connsiteY14" fmla="*/ 3817620 h 6858000"/>
              <a:gd name="connsiteX15" fmla="*/ 3435925 w 3435925"/>
              <a:gd name="connsiteY15" fmla="*/ 4251960 h 6858000"/>
              <a:gd name="connsiteX16" fmla="*/ 3435925 w 3435925"/>
              <a:gd name="connsiteY16" fmla="*/ 4686300 h 6858000"/>
              <a:gd name="connsiteX17" fmla="*/ 3435925 w 3435925"/>
              <a:gd name="connsiteY17" fmla="*/ 5120640 h 6858000"/>
              <a:gd name="connsiteX18" fmla="*/ 3435925 w 3435925"/>
              <a:gd name="connsiteY18" fmla="*/ 5554980 h 6858000"/>
              <a:gd name="connsiteX19" fmla="*/ 3435925 w 3435925"/>
              <a:gd name="connsiteY19" fmla="*/ 6057900 h 6858000"/>
              <a:gd name="connsiteX20" fmla="*/ 3435925 w 3435925"/>
              <a:gd name="connsiteY20" fmla="*/ 6858000 h 6858000"/>
              <a:gd name="connsiteX21" fmla="*/ 2931989 w 3435925"/>
              <a:gd name="connsiteY21" fmla="*/ 6858000 h 6858000"/>
              <a:gd name="connsiteX22" fmla="*/ 2290617 w 3435925"/>
              <a:gd name="connsiteY22" fmla="*/ 6858000 h 6858000"/>
              <a:gd name="connsiteX23" fmla="*/ 1821040 w 3435925"/>
              <a:gd name="connsiteY23" fmla="*/ 6858000 h 6858000"/>
              <a:gd name="connsiteX24" fmla="*/ 1248386 w 3435925"/>
              <a:gd name="connsiteY24" fmla="*/ 6858000 h 6858000"/>
              <a:gd name="connsiteX25" fmla="*/ 607013 w 3435925"/>
              <a:gd name="connsiteY25" fmla="*/ 6858000 h 6858000"/>
              <a:gd name="connsiteX26" fmla="*/ 0 w 3435925"/>
              <a:gd name="connsiteY26" fmla="*/ 6858000 h 6858000"/>
              <a:gd name="connsiteX27" fmla="*/ 0 w 3435925"/>
              <a:gd name="connsiteY27" fmla="*/ 6286500 h 6858000"/>
              <a:gd name="connsiteX28" fmla="*/ 0 w 3435925"/>
              <a:gd name="connsiteY28" fmla="*/ 5577840 h 6858000"/>
              <a:gd name="connsiteX29" fmla="*/ 0 w 3435925"/>
              <a:gd name="connsiteY29" fmla="*/ 5212080 h 6858000"/>
              <a:gd name="connsiteX30" fmla="*/ 0 w 3435925"/>
              <a:gd name="connsiteY30" fmla="*/ 4640580 h 6858000"/>
              <a:gd name="connsiteX31" fmla="*/ 0 w 3435925"/>
              <a:gd name="connsiteY31" fmla="*/ 3931920 h 6858000"/>
              <a:gd name="connsiteX32" fmla="*/ 0 w 3435925"/>
              <a:gd name="connsiteY32" fmla="*/ 3566160 h 6858000"/>
              <a:gd name="connsiteX33" fmla="*/ 0 w 3435925"/>
              <a:gd name="connsiteY33" fmla="*/ 3063240 h 6858000"/>
              <a:gd name="connsiteX34" fmla="*/ 0 w 3435925"/>
              <a:gd name="connsiteY34" fmla="*/ 2423160 h 6858000"/>
              <a:gd name="connsiteX35" fmla="*/ 0 w 3435925"/>
              <a:gd name="connsiteY35" fmla="*/ 1783080 h 6858000"/>
              <a:gd name="connsiteX36" fmla="*/ 0 w 3435925"/>
              <a:gd name="connsiteY36" fmla="*/ 1074420 h 6858000"/>
              <a:gd name="connsiteX37" fmla="*/ 0 w 3435925"/>
              <a:gd name="connsiteY37" fmla="*/ 708660 h 6858000"/>
              <a:gd name="connsiteX38" fmla="*/ 0 w 3435925"/>
              <a:gd name="connsiteY3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35925" h="6858000" fill="none" extrusionOk="0">
                <a:moveTo>
                  <a:pt x="0" y="0"/>
                </a:moveTo>
                <a:cubicBezTo>
                  <a:pt x="119181" y="-37074"/>
                  <a:pt x="298735" y="14892"/>
                  <a:pt x="503936" y="0"/>
                </a:cubicBezTo>
                <a:cubicBezTo>
                  <a:pt x="709137" y="-14892"/>
                  <a:pt x="883070" y="33925"/>
                  <a:pt x="1007871" y="0"/>
                </a:cubicBezTo>
                <a:cubicBezTo>
                  <a:pt x="1132673" y="-33925"/>
                  <a:pt x="1382714" y="31583"/>
                  <a:pt x="1580525" y="0"/>
                </a:cubicBezTo>
                <a:cubicBezTo>
                  <a:pt x="1778336" y="-31583"/>
                  <a:pt x="1920847" y="30549"/>
                  <a:pt x="2187539" y="0"/>
                </a:cubicBezTo>
                <a:cubicBezTo>
                  <a:pt x="2454231" y="-30549"/>
                  <a:pt x="2502214" y="63492"/>
                  <a:pt x="2760193" y="0"/>
                </a:cubicBezTo>
                <a:cubicBezTo>
                  <a:pt x="3018172" y="-63492"/>
                  <a:pt x="3118057" y="40865"/>
                  <a:pt x="3435925" y="0"/>
                </a:cubicBezTo>
                <a:cubicBezTo>
                  <a:pt x="3478648" y="139027"/>
                  <a:pt x="3427384" y="350693"/>
                  <a:pt x="3435925" y="571500"/>
                </a:cubicBezTo>
                <a:cubicBezTo>
                  <a:pt x="3444466" y="792307"/>
                  <a:pt x="3419438" y="838667"/>
                  <a:pt x="3435925" y="937260"/>
                </a:cubicBezTo>
                <a:cubicBezTo>
                  <a:pt x="3452412" y="1035853"/>
                  <a:pt x="3383169" y="1194447"/>
                  <a:pt x="3435925" y="1440180"/>
                </a:cubicBezTo>
                <a:cubicBezTo>
                  <a:pt x="3488681" y="1685913"/>
                  <a:pt x="3425415" y="1706794"/>
                  <a:pt x="3435925" y="1805940"/>
                </a:cubicBezTo>
                <a:cubicBezTo>
                  <a:pt x="3446435" y="1905086"/>
                  <a:pt x="3387909" y="2160507"/>
                  <a:pt x="3435925" y="2377440"/>
                </a:cubicBezTo>
                <a:cubicBezTo>
                  <a:pt x="3483941" y="2594373"/>
                  <a:pt x="3432867" y="2725920"/>
                  <a:pt x="3435925" y="2880360"/>
                </a:cubicBezTo>
                <a:cubicBezTo>
                  <a:pt x="3438983" y="3034800"/>
                  <a:pt x="3388869" y="3265014"/>
                  <a:pt x="3435925" y="3451860"/>
                </a:cubicBezTo>
                <a:cubicBezTo>
                  <a:pt x="3482981" y="3638706"/>
                  <a:pt x="3404472" y="3710573"/>
                  <a:pt x="3435925" y="3817620"/>
                </a:cubicBezTo>
                <a:cubicBezTo>
                  <a:pt x="3467378" y="3924667"/>
                  <a:pt x="3403398" y="4093638"/>
                  <a:pt x="3435925" y="4251960"/>
                </a:cubicBezTo>
                <a:cubicBezTo>
                  <a:pt x="3468452" y="4410282"/>
                  <a:pt x="3417107" y="4559921"/>
                  <a:pt x="3435925" y="4686300"/>
                </a:cubicBezTo>
                <a:cubicBezTo>
                  <a:pt x="3454743" y="4812679"/>
                  <a:pt x="3404112" y="4944104"/>
                  <a:pt x="3435925" y="5120640"/>
                </a:cubicBezTo>
                <a:cubicBezTo>
                  <a:pt x="3467738" y="5297176"/>
                  <a:pt x="3400838" y="5377919"/>
                  <a:pt x="3435925" y="5554980"/>
                </a:cubicBezTo>
                <a:cubicBezTo>
                  <a:pt x="3471012" y="5732041"/>
                  <a:pt x="3420977" y="5933167"/>
                  <a:pt x="3435925" y="6057900"/>
                </a:cubicBezTo>
                <a:cubicBezTo>
                  <a:pt x="3450873" y="6182633"/>
                  <a:pt x="3393011" y="6616055"/>
                  <a:pt x="3435925" y="6858000"/>
                </a:cubicBezTo>
                <a:cubicBezTo>
                  <a:pt x="3203590" y="6867062"/>
                  <a:pt x="3055667" y="6812989"/>
                  <a:pt x="2931989" y="6858000"/>
                </a:cubicBezTo>
                <a:cubicBezTo>
                  <a:pt x="2808311" y="6903011"/>
                  <a:pt x="2479122" y="6823887"/>
                  <a:pt x="2290617" y="6858000"/>
                </a:cubicBezTo>
                <a:cubicBezTo>
                  <a:pt x="2102112" y="6892113"/>
                  <a:pt x="1915835" y="6850318"/>
                  <a:pt x="1821040" y="6858000"/>
                </a:cubicBezTo>
                <a:cubicBezTo>
                  <a:pt x="1726245" y="6865682"/>
                  <a:pt x="1487561" y="6813120"/>
                  <a:pt x="1248386" y="6858000"/>
                </a:cubicBezTo>
                <a:cubicBezTo>
                  <a:pt x="1009211" y="6902880"/>
                  <a:pt x="823245" y="6820676"/>
                  <a:pt x="607013" y="6858000"/>
                </a:cubicBezTo>
                <a:cubicBezTo>
                  <a:pt x="390781" y="6895324"/>
                  <a:pt x="296136" y="6814446"/>
                  <a:pt x="0" y="6858000"/>
                </a:cubicBezTo>
                <a:cubicBezTo>
                  <a:pt x="-51407" y="6640283"/>
                  <a:pt x="13380" y="6515444"/>
                  <a:pt x="0" y="6286500"/>
                </a:cubicBezTo>
                <a:cubicBezTo>
                  <a:pt x="-13380" y="6057556"/>
                  <a:pt x="62548" y="5795476"/>
                  <a:pt x="0" y="5577840"/>
                </a:cubicBezTo>
                <a:cubicBezTo>
                  <a:pt x="-62548" y="5360204"/>
                  <a:pt x="40809" y="5385112"/>
                  <a:pt x="0" y="5212080"/>
                </a:cubicBezTo>
                <a:cubicBezTo>
                  <a:pt x="-40809" y="5039048"/>
                  <a:pt x="45612" y="4806248"/>
                  <a:pt x="0" y="4640580"/>
                </a:cubicBezTo>
                <a:cubicBezTo>
                  <a:pt x="-45612" y="4474912"/>
                  <a:pt x="59004" y="4157276"/>
                  <a:pt x="0" y="3931920"/>
                </a:cubicBezTo>
                <a:cubicBezTo>
                  <a:pt x="-59004" y="3706564"/>
                  <a:pt x="613" y="3710627"/>
                  <a:pt x="0" y="3566160"/>
                </a:cubicBezTo>
                <a:cubicBezTo>
                  <a:pt x="-613" y="3421693"/>
                  <a:pt x="29484" y="3194470"/>
                  <a:pt x="0" y="3063240"/>
                </a:cubicBezTo>
                <a:cubicBezTo>
                  <a:pt x="-29484" y="2932010"/>
                  <a:pt x="35732" y="2663501"/>
                  <a:pt x="0" y="2423160"/>
                </a:cubicBezTo>
                <a:cubicBezTo>
                  <a:pt x="-35732" y="2182819"/>
                  <a:pt x="61593" y="2016824"/>
                  <a:pt x="0" y="1783080"/>
                </a:cubicBezTo>
                <a:cubicBezTo>
                  <a:pt x="-61593" y="1549336"/>
                  <a:pt x="62159" y="1338584"/>
                  <a:pt x="0" y="1074420"/>
                </a:cubicBezTo>
                <a:cubicBezTo>
                  <a:pt x="-62159" y="810256"/>
                  <a:pt x="2808" y="881970"/>
                  <a:pt x="0" y="708660"/>
                </a:cubicBezTo>
                <a:cubicBezTo>
                  <a:pt x="-2808" y="535350"/>
                  <a:pt x="79736" y="289675"/>
                  <a:pt x="0" y="0"/>
                </a:cubicBezTo>
                <a:close/>
              </a:path>
              <a:path w="3435925" h="6858000" stroke="0" extrusionOk="0">
                <a:moveTo>
                  <a:pt x="0" y="0"/>
                </a:moveTo>
                <a:cubicBezTo>
                  <a:pt x="174470" y="-52360"/>
                  <a:pt x="356672" y="23034"/>
                  <a:pt x="538295" y="0"/>
                </a:cubicBezTo>
                <a:cubicBezTo>
                  <a:pt x="719919" y="-23034"/>
                  <a:pt x="927911" y="29759"/>
                  <a:pt x="1110949" y="0"/>
                </a:cubicBezTo>
                <a:cubicBezTo>
                  <a:pt x="1293987" y="-29759"/>
                  <a:pt x="1402181" y="48083"/>
                  <a:pt x="1580525" y="0"/>
                </a:cubicBezTo>
                <a:cubicBezTo>
                  <a:pt x="1758869" y="-48083"/>
                  <a:pt x="1863124" y="46885"/>
                  <a:pt x="2050102" y="0"/>
                </a:cubicBezTo>
                <a:cubicBezTo>
                  <a:pt x="2237080" y="-46885"/>
                  <a:pt x="2409056" y="22117"/>
                  <a:pt x="2554038" y="0"/>
                </a:cubicBezTo>
                <a:cubicBezTo>
                  <a:pt x="2699020" y="-22117"/>
                  <a:pt x="3146408" y="94488"/>
                  <a:pt x="3435925" y="0"/>
                </a:cubicBezTo>
                <a:cubicBezTo>
                  <a:pt x="3487361" y="126965"/>
                  <a:pt x="3373289" y="395052"/>
                  <a:pt x="3435925" y="571500"/>
                </a:cubicBezTo>
                <a:cubicBezTo>
                  <a:pt x="3498561" y="747948"/>
                  <a:pt x="3385634" y="927444"/>
                  <a:pt x="3435925" y="1280160"/>
                </a:cubicBezTo>
                <a:cubicBezTo>
                  <a:pt x="3486216" y="1632876"/>
                  <a:pt x="3416416" y="1590771"/>
                  <a:pt x="3435925" y="1851660"/>
                </a:cubicBezTo>
                <a:cubicBezTo>
                  <a:pt x="3455434" y="2112549"/>
                  <a:pt x="3408380" y="2352670"/>
                  <a:pt x="3435925" y="2560320"/>
                </a:cubicBezTo>
                <a:cubicBezTo>
                  <a:pt x="3463470" y="2767970"/>
                  <a:pt x="3429951" y="2983262"/>
                  <a:pt x="3435925" y="3268980"/>
                </a:cubicBezTo>
                <a:cubicBezTo>
                  <a:pt x="3441899" y="3554698"/>
                  <a:pt x="3393670" y="3755402"/>
                  <a:pt x="3435925" y="3909060"/>
                </a:cubicBezTo>
                <a:cubicBezTo>
                  <a:pt x="3478180" y="4062718"/>
                  <a:pt x="3401987" y="4186013"/>
                  <a:pt x="3435925" y="4274820"/>
                </a:cubicBezTo>
                <a:cubicBezTo>
                  <a:pt x="3469863" y="4363627"/>
                  <a:pt x="3426846" y="4561670"/>
                  <a:pt x="3435925" y="4777740"/>
                </a:cubicBezTo>
                <a:cubicBezTo>
                  <a:pt x="3445004" y="4993810"/>
                  <a:pt x="3393459" y="5034686"/>
                  <a:pt x="3435925" y="5280660"/>
                </a:cubicBezTo>
                <a:cubicBezTo>
                  <a:pt x="3478391" y="5526634"/>
                  <a:pt x="3419084" y="5611949"/>
                  <a:pt x="3435925" y="5715000"/>
                </a:cubicBezTo>
                <a:cubicBezTo>
                  <a:pt x="3452766" y="5818051"/>
                  <a:pt x="3394831" y="6074700"/>
                  <a:pt x="3435925" y="6217920"/>
                </a:cubicBezTo>
                <a:cubicBezTo>
                  <a:pt x="3477019" y="6361140"/>
                  <a:pt x="3401580" y="6584049"/>
                  <a:pt x="3435925" y="6858000"/>
                </a:cubicBezTo>
                <a:cubicBezTo>
                  <a:pt x="3277532" y="6901413"/>
                  <a:pt x="3109857" y="6808229"/>
                  <a:pt x="2794552" y="6858000"/>
                </a:cubicBezTo>
                <a:cubicBezTo>
                  <a:pt x="2479247" y="6907771"/>
                  <a:pt x="2536781" y="6834887"/>
                  <a:pt x="2324976" y="6858000"/>
                </a:cubicBezTo>
                <a:cubicBezTo>
                  <a:pt x="2113171" y="6881113"/>
                  <a:pt x="1866228" y="6807594"/>
                  <a:pt x="1717963" y="6858000"/>
                </a:cubicBezTo>
                <a:cubicBezTo>
                  <a:pt x="1569698" y="6908406"/>
                  <a:pt x="1274639" y="6851003"/>
                  <a:pt x="1145308" y="6858000"/>
                </a:cubicBezTo>
                <a:cubicBezTo>
                  <a:pt x="1015978" y="6864997"/>
                  <a:pt x="718217" y="6829128"/>
                  <a:pt x="607013" y="6858000"/>
                </a:cubicBezTo>
                <a:cubicBezTo>
                  <a:pt x="495809" y="6886872"/>
                  <a:pt x="240614" y="6792112"/>
                  <a:pt x="0" y="6858000"/>
                </a:cubicBezTo>
                <a:cubicBezTo>
                  <a:pt x="-74435" y="6557780"/>
                  <a:pt x="33062" y="6422861"/>
                  <a:pt x="0" y="6217920"/>
                </a:cubicBezTo>
                <a:cubicBezTo>
                  <a:pt x="-33062" y="6012979"/>
                  <a:pt x="38269" y="5793711"/>
                  <a:pt x="0" y="5509260"/>
                </a:cubicBezTo>
                <a:cubicBezTo>
                  <a:pt x="-38269" y="5224809"/>
                  <a:pt x="75045" y="5091000"/>
                  <a:pt x="0" y="4869180"/>
                </a:cubicBezTo>
                <a:cubicBezTo>
                  <a:pt x="-75045" y="4647360"/>
                  <a:pt x="23394" y="4501032"/>
                  <a:pt x="0" y="4366260"/>
                </a:cubicBezTo>
                <a:cubicBezTo>
                  <a:pt x="-23394" y="4231488"/>
                  <a:pt x="9967" y="4051322"/>
                  <a:pt x="0" y="3794760"/>
                </a:cubicBezTo>
                <a:cubicBezTo>
                  <a:pt x="-9967" y="3538198"/>
                  <a:pt x="53976" y="3354047"/>
                  <a:pt x="0" y="3223260"/>
                </a:cubicBezTo>
                <a:cubicBezTo>
                  <a:pt x="-53976" y="3092473"/>
                  <a:pt x="9308" y="2929404"/>
                  <a:pt x="0" y="2720340"/>
                </a:cubicBezTo>
                <a:cubicBezTo>
                  <a:pt x="-9308" y="2511276"/>
                  <a:pt x="38339" y="2351089"/>
                  <a:pt x="0" y="2217420"/>
                </a:cubicBezTo>
                <a:cubicBezTo>
                  <a:pt x="-38339" y="2083751"/>
                  <a:pt x="49923" y="1855676"/>
                  <a:pt x="0" y="1645920"/>
                </a:cubicBezTo>
                <a:cubicBezTo>
                  <a:pt x="-49923" y="1436164"/>
                  <a:pt x="43578" y="1379223"/>
                  <a:pt x="0" y="1143000"/>
                </a:cubicBezTo>
                <a:cubicBezTo>
                  <a:pt x="-43578" y="906777"/>
                  <a:pt x="58865" y="751439"/>
                  <a:pt x="0" y="640080"/>
                </a:cubicBezTo>
                <a:cubicBezTo>
                  <a:pt x="-58865" y="528721"/>
                  <a:pt x="11299" y="297885"/>
                  <a:pt x="0" y="0"/>
                </a:cubicBezTo>
                <a:close/>
              </a:path>
            </a:pathLst>
          </a:custGeom>
          <a:solidFill>
            <a:srgbClr val="1C2023"/>
          </a:solidFill>
          <a:ln>
            <a:solidFill>
              <a:srgbClr val="55EDEA"/>
            </a:solidFill>
            <a:extLst>
              <a:ext uri="{C807C97D-BFC1-408E-A445-0C87EB9F89A2}">
                <ask:lineSketchStyleProps xmlns:ask="http://schemas.microsoft.com/office/drawing/2018/sketchyshapes" sd="16069187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C1F31EC-070B-D549-4E68-79AAC44515B5}"/>
              </a:ext>
            </a:extLst>
          </p:cNvPr>
          <p:cNvSpPr txBox="1">
            <a:spLocks/>
          </p:cNvSpPr>
          <p:nvPr/>
        </p:nvSpPr>
        <p:spPr>
          <a:xfrm>
            <a:off x="116450" y="83391"/>
            <a:ext cx="6645857" cy="608645"/>
          </a:xfrm>
          <a:prstGeom prst="rect">
            <a:avLst/>
          </a:prstGeom>
          <a:solidFill>
            <a:srgbClr val="D8E2E7"/>
          </a:solidFill>
          <a:ln>
            <a:solidFill>
              <a:schemeClr val="tx2">
                <a:lumMod val="90000"/>
                <a:lumOff val="10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n>
                  <a:solidFill>
                    <a:schemeClr val="tx2">
                      <a:lumMod val="90000"/>
                      <a:lumOff val="10000"/>
                    </a:schemeClr>
                  </a:solidFill>
                </a:ln>
                <a:solidFill>
                  <a:schemeClr val="bg1">
                    <a:lumMod val="50000"/>
                  </a:schemeClr>
                </a:solidFill>
                <a:effectLst>
                  <a:innerShdw blurRad="63500" dist="50800" dir="17700000">
                    <a:prstClr val="black">
                      <a:alpha val="50000"/>
                    </a:prstClr>
                  </a:innerShdw>
                </a:effectLst>
                <a:latin typeface="Constantia" panose="02030602050306030303" pitchFamily="18" charset="0"/>
              </a:rPr>
              <a:t>Supervised Learning Methods: ANN </a:t>
            </a:r>
          </a:p>
        </p:txBody>
      </p:sp>
      <p:sp>
        <p:nvSpPr>
          <p:cNvPr id="9" name="TextBox 8">
            <a:extLst>
              <a:ext uri="{FF2B5EF4-FFF2-40B4-BE49-F238E27FC236}">
                <a16:creationId xmlns:a16="http://schemas.microsoft.com/office/drawing/2014/main" id="{9E2814DD-51FC-82E4-A98A-A2A776334B2C}"/>
              </a:ext>
            </a:extLst>
          </p:cNvPr>
          <p:cNvSpPr txBox="1"/>
          <p:nvPr/>
        </p:nvSpPr>
        <p:spPr>
          <a:xfrm>
            <a:off x="8820733" y="197106"/>
            <a:ext cx="3435925" cy="1494192"/>
          </a:xfrm>
          <a:prstGeom prst="rect">
            <a:avLst/>
          </a:prstGeom>
          <a:noFill/>
        </p:spPr>
        <p:txBody>
          <a:bodyPr wrap="square">
            <a:spAutoFit/>
          </a:bodyPr>
          <a:lstStyle/>
          <a:p>
            <a:pPr marL="0" marR="0">
              <a:lnSpc>
                <a:spcPct val="115000"/>
              </a:lnSpc>
              <a:spcBef>
                <a:spcPts val="0"/>
              </a:spcBef>
              <a:spcAft>
                <a:spcPts val="0"/>
              </a:spcAft>
            </a:pPr>
            <a:r>
              <a:rPr lang="en-US" sz="1600" kern="100" dirty="0">
                <a:solidFill>
                  <a:schemeClr val="bg1">
                    <a:lumMod val="95000"/>
                  </a:schemeClr>
                </a:solidFill>
                <a:effectLst/>
                <a:latin typeface="Aptos" panose="020B0004020202020204" pitchFamily="34" charset="0"/>
                <a:ea typeface="Aptos" panose="020B0004020202020204" pitchFamily="34" charset="0"/>
                <a:cs typeface="Times New Roman" panose="02020603050405020304" pitchFamily="18" charset="0"/>
              </a:rPr>
              <a:t>ANN Model 1: </a:t>
            </a:r>
          </a:p>
          <a:p>
            <a:pPr>
              <a:lnSpc>
                <a:spcPct val="115000"/>
              </a:lnSpc>
            </a:pPr>
            <a:r>
              <a:rPr lang="en-US" sz="1600" kern="100" dirty="0">
                <a:solidFill>
                  <a:schemeClr val="bg1">
                    <a:lumMod val="95000"/>
                  </a:schemeClr>
                </a:solidFill>
                <a:effectLst/>
                <a:latin typeface="Aptos" panose="020B0004020202020204" pitchFamily="34" charset="0"/>
                <a:ea typeface="Aptos" panose="020B0004020202020204" pitchFamily="34" charset="0"/>
                <a:cs typeface="Times New Roman" panose="02020603050405020304" pitchFamily="18" charset="0"/>
              </a:rPr>
              <a:t>Train Accuracy 58.2% </a:t>
            </a:r>
          </a:p>
          <a:p>
            <a:pPr marL="0" marR="0">
              <a:lnSpc>
                <a:spcPct val="115000"/>
              </a:lnSpc>
              <a:spcBef>
                <a:spcPts val="0"/>
              </a:spcBef>
              <a:spcAft>
                <a:spcPts val="0"/>
              </a:spcAft>
            </a:pPr>
            <a:r>
              <a:rPr lang="en-US" sz="1600" kern="100" dirty="0">
                <a:solidFill>
                  <a:schemeClr val="bg1">
                    <a:lumMod val="95000"/>
                  </a:schemeClr>
                </a:solidFill>
                <a:effectLst/>
                <a:latin typeface="Aptos" panose="020B0004020202020204" pitchFamily="34" charset="0"/>
                <a:ea typeface="Aptos" panose="020B0004020202020204" pitchFamily="34" charset="0"/>
                <a:cs typeface="Times New Roman" panose="02020603050405020304" pitchFamily="18" charset="0"/>
              </a:rPr>
              <a:t>Test Accuracy 65.2% </a:t>
            </a:r>
          </a:p>
          <a:p>
            <a:pPr marL="0" marR="0">
              <a:lnSpc>
                <a:spcPct val="115000"/>
              </a:lnSpc>
              <a:spcBef>
                <a:spcPts val="0"/>
              </a:spcBef>
              <a:spcAft>
                <a:spcPts val="0"/>
              </a:spcAft>
            </a:pPr>
            <a:r>
              <a:rPr lang="en-US" sz="1600" kern="100" dirty="0">
                <a:solidFill>
                  <a:schemeClr val="bg1">
                    <a:lumMod val="95000"/>
                  </a:schemeClr>
                </a:solidFill>
                <a:effectLst/>
                <a:latin typeface="Aptos" panose="020B0004020202020204" pitchFamily="34" charset="0"/>
                <a:ea typeface="Aptos" panose="020B0004020202020204" pitchFamily="34" charset="0"/>
                <a:cs typeface="Times New Roman" panose="02020603050405020304" pitchFamily="18" charset="0"/>
              </a:rPr>
              <a:t>- 3 layers (45,35,25) 2700 max iterations tolerance: .000001</a:t>
            </a:r>
          </a:p>
        </p:txBody>
      </p:sp>
      <p:pic>
        <p:nvPicPr>
          <p:cNvPr id="10" name="Picture 9" descr="A screenshot of a computer screen&#10;&#10;Description automatically generated">
            <a:extLst>
              <a:ext uri="{FF2B5EF4-FFF2-40B4-BE49-F238E27FC236}">
                <a16:creationId xmlns:a16="http://schemas.microsoft.com/office/drawing/2014/main" id="{B8FC8671-6C89-ACCD-7BA4-8AC62C66E4A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3097530"/>
            <a:ext cx="5518150" cy="3395345"/>
          </a:xfrm>
          <a:prstGeom prst="rect">
            <a:avLst/>
          </a:prstGeom>
          <a:noFill/>
          <a:ln>
            <a:noFill/>
          </a:ln>
        </p:spPr>
      </p:pic>
      <p:sp>
        <p:nvSpPr>
          <p:cNvPr id="11" name="Title 1">
            <a:extLst>
              <a:ext uri="{FF2B5EF4-FFF2-40B4-BE49-F238E27FC236}">
                <a16:creationId xmlns:a16="http://schemas.microsoft.com/office/drawing/2014/main" id="{F5B8DF0C-1D2C-9BDF-C559-5537D1702D33}"/>
              </a:ext>
            </a:extLst>
          </p:cNvPr>
          <p:cNvSpPr txBox="1">
            <a:spLocks/>
          </p:cNvSpPr>
          <p:nvPr/>
        </p:nvSpPr>
        <p:spPr>
          <a:xfrm>
            <a:off x="7292080" y="2732405"/>
            <a:ext cx="3288166" cy="296958"/>
          </a:xfrm>
          <a:prstGeom prst="rect">
            <a:avLst/>
          </a:prstGeom>
          <a:solidFill>
            <a:srgbClr val="D8E2E7"/>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Constantia" panose="02030602050306030303" pitchFamily="18" charset="0"/>
              </a:rPr>
              <a:t>Confusion Matrix Testing set</a:t>
            </a:r>
          </a:p>
        </p:txBody>
      </p:sp>
      <p:pic>
        <p:nvPicPr>
          <p:cNvPr id="12" name="Picture 11" descr="A screenshot of a computer screen&#10;&#10;Description automatically generated">
            <a:extLst>
              <a:ext uri="{FF2B5EF4-FFF2-40B4-BE49-F238E27FC236}">
                <a16:creationId xmlns:a16="http://schemas.microsoft.com/office/drawing/2014/main" id="{603CB8F0-32E0-4358-D242-33B460DA76F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821" y="1858707"/>
            <a:ext cx="5647055" cy="3459480"/>
          </a:xfrm>
          <a:prstGeom prst="rect">
            <a:avLst/>
          </a:prstGeom>
          <a:noFill/>
          <a:ln>
            <a:noFill/>
          </a:ln>
        </p:spPr>
      </p:pic>
      <p:sp>
        <p:nvSpPr>
          <p:cNvPr id="13" name="Title 1">
            <a:extLst>
              <a:ext uri="{FF2B5EF4-FFF2-40B4-BE49-F238E27FC236}">
                <a16:creationId xmlns:a16="http://schemas.microsoft.com/office/drawing/2014/main" id="{86116D31-7C43-17EA-A4D4-35F28C508DC4}"/>
              </a:ext>
            </a:extLst>
          </p:cNvPr>
          <p:cNvSpPr txBox="1">
            <a:spLocks/>
          </p:cNvSpPr>
          <p:nvPr/>
        </p:nvSpPr>
        <p:spPr>
          <a:xfrm>
            <a:off x="1824172" y="1477740"/>
            <a:ext cx="3288166" cy="296958"/>
          </a:xfrm>
          <a:prstGeom prst="rect">
            <a:avLst/>
          </a:prstGeom>
          <a:solidFill>
            <a:srgbClr val="D8E2E7"/>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Constantia" panose="02030602050306030303" pitchFamily="18" charset="0"/>
              </a:rPr>
              <a:t>Confusion Matrix Training set</a:t>
            </a:r>
          </a:p>
        </p:txBody>
      </p:sp>
    </p:spTree>
    <p:extLst>
      <p:ext uri="{BB962C8B-B14F-4D97-AF65-F5344CB8AC3E}">
        <p14:creationId xmlns:p14="http://schemas.microsoft.com/office/powerpoint/2010/main" val="2006433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weather forecasting&#10;&#10;Description automatically generated">
            <a:extLst>
              <a:ext uri="{FF2B5EF4-FFF2-40B4-BE49-F238E27FC236}">
                <a16:creationId xmlns:a16="http://schemas.microsoft.com/office/drawing/2014/main" id="{D9D209B0-0FF3-24AC-1D1D-5D426448564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39979" t="11324" r="-1" b="10563"/>
          <a:stretch/>
        </p:blipFill>
        <p:spPr>
          <a:xfrm>
            <a:off x="6936509" y="0"/>
            <a:ext cx="5255490" cy="6858000"/>
          </a:xfrm>
        </p:spPr>
      </p:pic>
      <p:sp>
        <p:nvSpPr>
          <p:cNvPr id="3" name="Title 1">
            <a:extLst>
              <a:ext uri="{FF2B5EF4-FFF2-40B4-BE49-F238E27FC236}">
                <a16:creationId xmlns:a16="http://schemas.microsoft.com/office/drawing/2014/main" id="{065F19D3-7C10-CF92-37DB-845C0861C471}"/>
              </a:ext>
            </a:extLst>
          </p:cNvPr>
          <p:cNvSpPr txBox="1">
            <a:spLocks/>
          </p:cNvSpPr>
          <p:nvPr/>
        </p:nvSpPr>
        <p:spPr>
          <a:xfrm>
            <a:off x="197177" y="823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bg1">
                      <a:lumMod val="65000"/>
                    </a:schemeClr>
                  </a:solidFill>
                </a:ln>
                <a:solidFill>
                  <a:schemeClr val="accent1">
                    <a:lumMod val="75000"/>
                  </a:schemeClr>
                </a:solidFill>
                <a:effectLst>
                  <a:innerShdw blurRad="63500" dist="50800" dir="16200000">
                    <a:prstClr val="black">
                      <a:alpha val="50000"/>
                    </a:prstClr>
                  </a:innerShdw>
                </a:effectLst>
                <a:latin typeface="Constantia" panose="02030602050306030303" pitchFamily="18" charset="0"/>
              </a:rPr>
              <a:t>Next steps…</a:t>
            </a:r>
          </a:p>
        </p:txBody>
      </p:sp>
      <p:sp>
        <p:nvSpPr>
          <p:cNvPr id="4" name="Rectangle: Diagonal Corners Rounded 3">
            <a:extLst>
              <a:ext uri="{FF2B5EF4-FFF2-40B4-BE49-F238E27FC236}">
                <a16:creationId xmlns:a16="http://schemas.microsoft.com/office/drawing/2014/main" id="{13EB9007-3B70-1792-D200-DB79328E269C}"/>
              </a:ext>
            </a:extLst>
          </p:cNvPr>
          <p:cNvSpPr/>
          <p:nvPr/>
        </p:nvSpPr>
        <p:spPr>
          <a:xfrm>
            <a:off x="868798" y="1657314"/>
            <a:ext cx="4840886" cy="1472883"/>
          </a:xfrm>
          <a:custGeom>
            <a:avLst/>
            <a:gdLst>
              <a:gd name="connsiteX0" fmla="*/ 245485 w 4840886"/>
              <a:gd name="connsiteY0" fmla="*/ 0 h 1472883"/>
              <a:gd name="connsiteX1" fmla="*/ 728002 w 4840886"/>
              <a:gd name="connsiteY1" fmla="*/ 0 h 1472883"/>
              <a:gd name="connsiteX2" fmla="*/ 1210519 w 4840886"/>
              <a:gd name="connsiteY2" fmla="*/ 0 h 1472883"/>
              <a:gd name="connsiteX3" fmla="*/ 1830898 w 4840886"/>
              <a:gd name="connsiteY3" fmla="*/ 0 h 1472883"/>
              <a:gd name="connsiteX4" fmla="*/ 2405323 w 4840886"/>
              <a:gd name="connsiteY4" fmla="*/ 0 h 1472883"/>
              <a:gd name="connsiteX5" fmla="*/ 3025703 w 4840886"/>
              <a:gd name="connsiteY5" fmla="*/ 0 h 1472883"/>
              <a:gd name="connsiteX6" fmla="*/ 3508220 w 4840886"/>
              <a:gd name="connsiteY6" fmla="*/ 0 h 1472883"/>
              <a:gd name="connsiteX7" fmla="*/ 4036691 w 4840886"/>
              <a:gd name="connsiteY7" fmla="*/ 0 h 1472883"/>
              <a:gd name="connsiteX8" fmla="*/ 4840886 w 4840886"/>
              <a:gd name="connsiteY8" fmla="*/ 0 h 1472883"/>
              <a:gd name="connsiteX9" fmla="*/ 4840886 w 4840886"/>
              <a:gd name="connsiteY9" fmla="*/ 0 h 1472883"/>
              <a:gd name="connsiteX10" fmla="*/ 4840886 w 4840886"/>
              <a:gd name="connsiteY10" fmla="*/ 409133 h 1472883"/>
              <a:gd name="connsiteX11" fmla="*/ 4840886 w 4840886"/>
              <a:gd name="connsiteY11" fmla="*/ 781443 h 1472883"/>
              <a:gd name="connsiteX12" fmla="*/ 4840886 w 4840886"/>
              <a:gd name="connsiteY12" fmla="*/ 1227398 h 1472883"/>
              <a:gd name="connsiteX13" fmla="*/ 4595401 w 4840886"/>
              <a:gd name="connsiteY13" fmla="*/ 1472883 h 1472883"/>
              <a:gd name="connsiteX14" fmla="*/ 3929068 w 4840886"/>
              <a:gd name="connsiteY14" fmla="*/ 1472883 h 1472883"/>
              <a:gd name="connsiteX15" fmla="*/ 3354643 w 4840886"/>
              <a:gd name="connsiteY15" fmla="*/ 1472883 h 1472883"/>
              <a:gd name="connsiteX16" fmla="*/ 2918080 w 4840886"/>
              <a:gd name="connsiteY16" fmla="*/ 1472883 h 1472883"/>
              <a:gd name="connsiteX17" fmla="*/ 2435563 w 4840886"/>
              <a:gd name="connsiteY17" fmla="*/ 1472883 h 1472883"/>
              <a:gd name="connsiteX18" fmla="*/ 1953045 w 4840886"/>
              <a:gd name="connsiteY18" fmla="*/ 1472883 h 1472883"/>
              <a:gd name="connsiteX19" fmla="*/ 1470528 w 4840886"/>
              <a:gd name="connsiteY19" fmla="*/ 1472883 h 1472883"/>
              <a:gd name="connsiteX20" fmla="*/ 896103 w 4840886"/>
              <a:gd name="connsiteY20" fmla="*/ 1472883 h 1472883"/>
              <a:gd name="connsiteX21" fmla="*/ 0 w 4840886"/>
              <a:gd name="connsiteY21" fmla="*/ 1472883 h 1472883"/>
              <a:gd name="connsiteX22" fmla="*/ 0 w 4840886"/>
              <a:gd name="connsiteY22" fmla="*/ 1472883 h 1472883"/>
              <a:gd name="connsiteX23" fmla="*/ 0 w 4840886"/>
              <a:gd name="connsiteY23" fmla="*/ 1100572 h 1472883"/>
              <a:gd name="connsiteX24" fmla="*/ 0 w 4840886"/>
              <a:gd name="connsiteY24" fmla="*/ 691440 h 1472883"/>
              <a:gd name="connsiteX25" fmla="*/ 0 w 4840886"/>
              <a:gd name="connsiteY25" fmla="*/ 245485 h 1472883"/>
              <a:gd name="connsiteX26" fmla="*/ 245485 w 4840886"/>
              <a:gd name="connsiteY26" fmla="*/ 0 h 147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40886" h="1472883" fill="none" extrusionOk="0">
                <a:moveTo>
                  <a:pt x="245485" y="0"/>
                </a:moveTo>
                <a:cubicBezTo>
                  <a:pt x="469246" y="-4167"/>
                  <a:pt x="536159" y="17601"/>
                  <a:pt x="728002" y="0"/>
                </a:cubicBezTo>
                <a:cubicBezTo>
                  <a:pt x="919845" y="-17601"/>
                  <a:pt x="1102532" y="8279"/>
                  <a:pt x="1210519" y="0"/>
                </a:cubicBezTo>
                <a:cubicBezTo>
                  <a:pt x="1318506" y="-8279"/>
                  <a:pt x="1534045" y="17341"/>
                  <a:pt x="1830898" y="0"/>
                </a:cubicBezTo>
                <a:cubicBezTo>
                  <a:pt x="2127751" y="-17341"/>
                  <a:pt x="2229308" y="42880"/>
                  <a:pt x="2405323" y="0"/>
                </a:cubicBezTo>
                <a:cubicBezTo>
                  <a:pt x="2581339" y="-42880"/>
                  <a:pt x="2722962" y="62346"/>
                  <a:pt x="3025703" y="0"/>
                </a:cubicBezTo>
                <a:cubicBezTo>
                  <a:pt x="3328444" y="-62346"/>
                  <a:pt x="3382067" y="30125"/>
                  <a:pt x="3508220" y="0"/>
                </a:cubicBezTo>
                <a:cubicBezTo>
                  <a:pt x="3634373" y="-30125"/>
                  <a:pt x="3789540" y="50342"/>
                  <a:pt x="4036691" y="0"/>
                </a:cubicBezTo>
                <a:cubicBezTo>
                  <a:pt x="4283842" y="-50342"/>
                  <a:pt x="4511625" y="38246"/>
                  <a:pt x="4840886" y="0"/>
                </a:cubicBezTo>
                <a:lnTo>
                  <a:pt x="4840886" y="0"/>
                </a:lnTo>
                <a:cubicBezTo>
                  <a:pt x="4881547" y="189225"/>
                  <a:pt x="4793792" y="222115"/>
                  <a:pt x="4840886" y="409133"/>
                </a:cubicBezTo>
                <a:cubicBezTo>
                  <a:pt x="4887980" y="596151"/>
                  <a:pt x="4804443" y="649259"/>
                  <a:pt x="4840886" y="781443"/>
                </a:cubicBezTo>
                <a:cubicBezTo>
                  <a:pt x="4877329" y="913627"/>
                  <a:pt x="4824350" y="1131519"/>
                  <a:pt x="4840886" y="1227398"/>
                </a:cubicBezTo>
                <a:cubicBezTo>
                  <a:pt x="4838258" y="1340211"/>
                  <a:pt x="4726637" y="1480471"/>
                  <a:pt x="4595401" y="1472883"/>
                </a:cubicBezTo>
                <a:cubicBezTo>
                  <a:pt x="4299348" y="1545258"/>
                  <a:pt x="4097451" y="1429950"/>
                  <a:pt x="3929068" y="1472883"/>
                </a:cubicBezTo>
                <a:cubicBezTo>
                  <a:pt x="3760685" y="1515816"/>
                  <a:pt x="3581287" y="1423622"/>
                  <a:pt x="3354643" y="1472883"/>
                </a:cubicBezTo>
                <a:cubicBezTo>
                  <a:pt x="3128000" y="1522144"/>
                  <a:pt x="3118444" y="1431169"/>
                  <a:pt x="2918080" y="1472883"/>
                </a:cubicBezTo>
                <a:cubicBezTo>
                  <a:pt x="2717716" y="1514597"/>
                  <a:pt x="2639861" y="1441990"/>
                  <a:pt x="2435563" y="1472883"/>
                </a:cubicBezTo>
                <a:cubicBezTo>
                  <a:pt x="2231265" y="1503776"/>
                  <a:pt x="2184292" y="1459057"/>
                  <a:pt x="1953045" y="1472883"/>
                </a:cubicBezTo>
                <a:cubicBezTo>
                  <a:pt x="1721798" y="1486709"/>
                  <a:pt x="1700766" y="1444882"/>
                  <a:pt x="1470528" y="1472883"/>
                </a:cubicBezTo>
                <a:cubicBezTo>
                  <a:pt x="1240290" y="1500884"/>
                  <a:pt x="1081260" y="1459529"/>
                  <a:pt x="896103" y="1472883"/>
                </a:cubicBezTo>
                <a:cubicBezTo>
                  <a:pt x="710947" y="1486237"/>
                  <a:pt x="182551" y="1380092"/>
                  <a:pt x="0" y="1472883"/>
                </a:cubicBezTo>
                <a:lnTo>
                  <a:pt x="0" y="1472883"/>
                </a:lnTo>
                <a:cubicBezTo>
                  <a:pt x="-37522" y="1311035"/>
                  <a:pt x="9199" y="1254031"/>
                  <a:pt x="0" y="1100572"/>
                </a:cubicBezTo>
                <a:cubicBezTo>
                  <a:pt x="-9199" y="947113"/>
                  <a:pt x="43392" y="865874"/>
                  <a:pt x="0" y="691440"/>
                </a:cubicBezTo>
                <a:cubicBezTo>
                  <a:pt x="-43392" y="517006"/>
                  <a:pt x="43129" y="377433"/>
                  <a:pt x="0" y="245485"/>
                </a:cubicBezTo>
                <a:cubicBezTo>
                  <a:pt x="6470" y="116137"/>
                  <a:pt x="115992" y="19729"/>
                  <a:pt x="245485" y="0"/>
                </a:cubicBezTo>
                <a:close/>
              </a:path>
              <a:path w="4840886" h="1472883" stroke="0" extrusionOk="0">
                <a:moveTo>
                  <a:pt x="245485" y="0"/>
                </a:moveTo>
                <a:cubicBezTo>
                  <a:pt x="504619" y="-62559"/>
                  <a:pt x="529126" y="1146"/>
                  <a:pt x="773956" y="0"/>
                </a:cubicBezTo>
                <a:cubicBezTo>
                  <a:pt x="1018786" y="-1146"/>
                  <a:pt x="1099420" y="51024"/>
                  <a:pt x="1210519" y="0"/>
                </a:cubicBezTo>
                <a:cubicBezTo>
                  <a:pt x="1321618" y="-51024"/>
                  <a:pt x="1494697" y="45176"/>
                  <a:pt x="1738990" y="0"/>
                </a:cubicBezTo>
                <a:cubicBezTo>
                  <a:pt x="1983283" y="-45176"/>
                  <a:pt x="2218613" y="61058"/>
                  <a:pt x="2359369" y="0"/>
                </a:cubicBezTo>
                <a:cubicBezTo>
                  <a:pt x="2500125" y="-61058"/>
                  <a:pt x="2738549" y="8713"/>
                  <a:pt x="2979749" y="0"/>
                </a:cubicBezTo>
                <a:cubicBezTo>
                  <a:pt x="3220949" y="-8713"/>
                  <a:pt x="3479422" y="1648"/>
                  <a:pt x="3646082" y="0"/>
                </a:cubicBezTo>
                <a:cubicBezTo>
                  <a:pt x="3812742" y="-1648"/>
                  <a:pt x="3962580" y="33185"/>
                  <a:pt x="4266461" y="0"/>
                </a:cubicBezTo>
                <a:cubicBezTo>
                  <a:pt x="4570342" y="-33185"/>
                  <a:pt x="4609461" y="51403"/>
                  <a:pt x="4840886" y="0"/>
                </a:cubicBezTo>
                <a:lnTo>
                  <a:pt x="4840886" y="0"/>
                </a:lnTo>
                <a:cubicBezTo>
                  <a:pt x="4851628" y="153544"/>
                  <a:pt x="4812239" y="327522"/>
                  <a:pt x="4840886" y="421407"/>
                </a:cubicBezTo>
                <a:cubicBezTo>
                  <a:pt x="4869533" y="515292"/>
                  <a:pt x="4811849" y="688421"/>
                  <a:pt x="4840886" y="830539"/>
                </a:cubicBezTo>
                <a:cubicBezTo>
                  <a:pt x="4869923" y="972657"/>
                  <a:pt x="4809585" y="1107666"/>
                  <a:pt x="4840886" y="1227398"/>
                </a:cubicBezTo>
                <a:cubicBezTo>
                  <a:pt x="4842974" y="1368031"/>
                  <a:pt x="4730547" y="1469271"/>
                  <a:pt x="4595401" y="1472883"/>
                </a:cubicBezTo>
                <a:cubicBezTo>
                  <a:pt x="4431383" y="1526676"/>
                  <a:pt x="4219701" y="1420824"/>
                  <a:pt x="4020976" y="1472883"/>
                </a:cubicBezTo>
                <a:cubicBezTo>
                  <a:pt x="3822251" y="1524942"/>
                  <a:pt x="3662724" y="1453994"/>
                  <a:pt x="3492505" y="1472883"/>
                </a:cubicBezTo>
                <a:cubicBezTo>
                  <a:pt x="3322286" y="1491772"/>
                  <a:pt x="3087354" y="1416209"/>
                  <a:pt x="2964034" y="1472883"/>
                </a:cubicBezTo>
                <a:cubicBezTo>
                  <a:pt x="2840714" y="1529557"/>
                  <a:pt x="2472115" y="1460508"/>
                  <a:pt x="2297701" y="1472883"/>
                </a:cubicBezTo>
                <a:cubicBezTo>
                  <a:pt x="2123287" y="1485258"/>
                  <a:pt x="2050649" y="1431791"/>
                  <a:pt x="1861137" y="1472883"/>
                </a:cubicBezTo>
                <a:cubicBezTo>
                  <a:pt x="1671625" y="1513975"/>
                  <a:pt x="1476769" y="1415486"/>
                  <a:pt x="1194804" y="1472883"/>
                </a:cubicBezTo>
                <a:cubicBezTo>
                  <a:pt x="912839" y="1530280"/>
                  <a:pt x="857111" y="1426862"/>
                  <a:pt x="758241" y="1472883"/>
                </a:cubicBezTo>
                <a:cubicBezTo>
                  <a:pt x="659371" y="1518904"/>
                  <a:pt x="274578" y="1466612"/>
                  <a:pt x="0" y="1472883"/>
                </a:cubicBezTo>
                <a:lnTo>
                  <a:pt x="0" y="1472883"/>
                </a:lnTo>
                <a:cubicBezTo>
                  <a:pt x="-36624" y="1376595"/>
                  <a:pt x="12033" y="1264292"/>
                  <a:pt x="0" y="1076024"/>
                </a:cubicBezTo>
                <a:cubicBezTo>
                  <a:pt x="-12033" y="887756"/>
                  <a:pt x="42863" y="801193"/>
                  <a:pt x="0" y="642344"/>
                </a:cubicBezTo>
                <a:cubicBezTo>
                  <a:pt x="-42863" y="483495"/>
                  <a:pt x="35757" y="386960"/>
                  <a:pt x="0" y="245485"/>
                </a:cubicBezTo>
                <a:cubicBezTo>
                  <a:pt x="-3263" y="116878"/>
                  <a:pt x="120099" y="4923"/>
                  <a:pt x="245485" y="0"/>
                </a:cubicBezTo>
                <a:close/>
              </a:path>
            </a:pathLst>
          </a:custGeom>
          <a:solidFill>
            <a:srgbClr val="CEE1E9"/>
          </a:solidFill>
          <a:ln>
            <a:solidFill>
              <a:schemeClr val="tx2">
                <a:lumMod val="90000"/>
                <a:lumOff val="10000"/>
              </a:schemeClr>
            </a:solidFill>
            <a:extLst>
              <a:ext uri="{C807C97D-BFC1-408E-A445-0C87EB9F89A2}">
                <ask:lineSketchStyleProps xmlns:ask="http://schemas.microsoft.com/office/drawing/2018/sketchyshapes" sd="1195567158">
                  <a:prstGeom prst="round2Diag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Currently the KNN model is the most accurate, but the Decision Tree model  could be improved with pruning and adjusting the model and running again.</a:t>
            </a:r>
          </a:p>
        </p:txBody>
      </p:sp>
      <p:sp>
        <p:nvSpPr>
          <p:cNvPr id="6" name="Rectangle: Diagonal Corners Rounded 5">
            <a:extLst>
              <a:ext uri="{FF2B5EF4-FFF2-40B4-BE49-F238E27FC236}">
                <a16:creationId xmlns:a16="http://schemas.microsoft.com/office/drawing/2014/main" id="{47E06157-9C5C-9F71-7891-F2D423E96E69}"/>
              </a:ext>
            </a:extLst>
          </p:cNvPr>
          <p:cNvSpPr/>
          <p:nvPr/>
        </p:nvSpPr>
        <p:spPr>
          <a:xfrm>
            <a:off x="1625600" y="3585352"/>
            <a:ext cx="4840886" cy="1975476"/>
          </a:xfrm>
          <a:custGeom>
            <a:avLst/>
            <a:gdLst>
              <a:gd name="connsiteX0" fmla="*/ 329253 w 4840886"/>
              <a:gd name="connsiteY0" fmla="*/ 0 h 1975476"/>
              <a:gd name="connsiteX1" fmla="*/ 802974 w 4840886"/>
              <a:gd name="connsiteY1" fmla="*/ 0 h 1975476"/>
              <a:gd name="connsiteX2" fmla="*/ 1276696 w 4840886"/>
              <a:gd name="connsiteY2" fmla="*/ 0 h 1975476"/>
              <a:gd name="connsiteX3" fmla="*/ 1885766 w 4840886"/>
              <a:gd name="connsiteY3" fmla="*/ 0 h 1975476"/>
              <a:gd name="connsiteX4" fmla="*/ 2449721 w 4840886"/>
              <a:gd name="connsiteY4" fmla="*/ 0 h 1975476"/>
              <a:gd name="connsiteX5" fmla="*/ 3058791 w 4840886"/>
              <a:gd name="connsiteY5" fmla="*/ 0 h 1975476"/>
              <a:gd name="connsiteX6" fmla="*/ 3532512 w 4840886"/>
              <a:gd name="connsiteY6" fmla="*/ 0 h 1975476"/>
              <a:gd name="connsiteX7" fmla="*/ 4051350 w 4840886"/>
              <a:gd name="connsiteY7" fmla="*/ 0 h 1975476"/>
              <a:gd name="connsiteX8" fmla="*/ 4840886 w 4840886"/>
              <a:gd name="connsiteY8" fmla="*/ 0 h 1975476"/>
              <a:gd name="connsiteX9" fmla="*/ 4840886 w 4840886"/>
              <a:gd name="connsiteY9" fmla="*/ 0 h 1975476"/>
              <a:gd name="connsiteX10" fmla="*/ 4840886 w 4840886"/>
              <a:gd name="connsiteY10" fmla="*/ 548741 h 1975476"/>
              <a:gd name="connsiteX11" fmla="*/ 4840886 w 4840886"/>
              <a:gd name="connsiteY11" fmla="*/ 1048095 h 1975476"/>
              <a:gd name="connsiteX12" fmla="*/ 4840886 w 4840886"/>
              <a:gd name="connsiteY12" fmla="*/ 1646223 h 1975476"/>
              <a:gd name="connsiteX13" fmla="*/ 4511633 w 4840886"/>
              <a:gd name="connsiteY13" fmla="*/ 1975476 h 1975476"/>
              <a:gd name="connsiteX14" fmla="*/ 3857446 w 4840886"/>
              <a:gd name="connsiteY14" fmla="*/ 1975476 h 1975476"/>
              <a:gd name="connsiteX15" fmla="*/ 3293492 w 4840886"/>
              <a:gd name="connsiteY15" fmla="*/ 1975476 h 1975476"/>
              <a:gd name="connsiteX16" fmla="*/ 2864887 w 4840886"/>
              <a:gd name="connsiteY16" fmla="*/ 1975476 h 1975476"/>
              <a:gd name="connsiteX17" fmla="*/ 2391165 w 4840886"/>
              <a:gd name="connsiteY17" fmla="*/ 1975476 h 1975476"/>
              <a:gd name="connsiteX18" fmla="*/ 1917444 w 4840886"/>
              <a:gd name="connsiteY18" fmla="*/ 1975476 h 1975476"/>
              <a:gd name="connsiteX19" fmla="*/ 1443723 w 4840886"/>
              <a:gd name="connsiteY19" fmla="*/ 1975476 h 1975476"/>
              <a:gd name="connsiteX20" fmla="*/ 879768 w 4840886"/>
              <a:gd name="connsiteY20" fmla="*/ 1975476 h 1975476"/>
              <a:gd name="connsiteX21" fmla="*/ 0 w 4840886"/>
              <a:gd name="connsiteY21" fmla="*/ 1975476 h 1975476"/>
              <a:gd name="connsiteX22" fmla="*/ 0 w 4840886"/>
              <a:gd name="connsiteY22" fmla="*/ 1975476 h 1975476"/>
              <a:gd name="connsiteX23" fmla="*/ 0 w 4840886"/>
              <a:gd name="connsiteY23" fmla="*/ 1476122 h 1975476"/>
              <a:gd name="connsiteX24" fmla="*/ 0 w 4840886"/>
              <a:gd name="connsiteY24" fmla="*/ 927381 h 1975476"/>
              <a:gd name="connsiteX25" fmla="*/ 0 w 4840886"/>
              <a:gd name="connsiteY25" fmla="*/ 329253 h 1975476"/>
              <a:gd name="connsiteX26" fmla="*/ 329253 w 4840886"/>
              <a:gd name="connsiteY26" fmla="*/ 0 h 197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40886" h="1975476" fill="none" extrusionOk="0">
                <a:moveTo>
                  <a:pt x="329253" y="0"/>
                </a:moveTo>
                <a:cubicBezTo>
                  <a:pt x="450277" y="-52040"/>
                  <a:pt x="688900" y="39723"/>
                  <a:pt x="802974" y="0"/>
                </a:cubicBezTo>
                <a:cubicBezTo>
                  <a:pt x="917048" y="-39723"/>
                  <a:pt x="1092068" y="38539"/>
                  <a:pt x="1276696" y="0"/>
                </a:cubicBezTo>
                <a:cubicBezTo>
                  <a:pt x="1461324" y="-38539"/>
                  <a:pt x="1684229" y="34239"/>
                  <a:pt x="1885766" y="0"/>
                </a:cubicBezTo>
                <a:cubicBezTo>
                  <a:pt x="2087303" y="-34239"/>
                  <a:pt x="2209394" y="30447"/>
                  <a:pt x="2449721" y="0"/>
                </a:cubicBezTo>
                <a:cubicBezTo>
                  <a:pt x="2690048" y="-30447"/>
                  <a:pt x="2788127" y="31280"/>
                  <a:pt x="3058791" y="0"/>
                </a:cubicBezTo>
                <a:cubicBezTo>
                  <a:pt x="3329455" y="-31280"/>
                  <a:pt x="3345066" y="32498"/>
                  <a:pt x="3532512" y="0"/>
                </a:cubicBezTo>
                <a:cubicBezTo>
                  <a:pt x="3719958" y="-32498"/>
                  <a:pt x="3837734" y="55276"/>
                  <a:pt x="4051350" y="0"/>
                </a:cubicBezTo>
                <a:cubicBezTo>
                  <a:pt x="4264966" y="-55276"/>
                  <a:pt x="4678347" y="73694"/>
                  <a:pt x="4840886" y="0"/>
                </a:cubicBezTo>
                <a:lnTo>
                  <a:pt x="4840886" y="0"/>
                </a:lnTo>
                <a:cubicBezTo>
                  <a:pt x="4880534" y="157453"/>
                  <a:pt x="4784775" y="413117"/>
                  <a:pt x="4840886" y="548741"/>
                </a:cubicBezTo>
                <a:cubicBezTo>
                  <a:pt x="4896997" y="684365"/>
                  <a:pt x="4792186" y="898695"/>
                  <a:pt x="4840886" y="1048095"/>
                </a:cubicBezTo>
                <a:cubicBezTo>
                  <a:pt x="4889586" y="1197495"/>
                  <a:pt x="4827305" y="1435419"/>
                  <a:pt x="4840886" y="1646223"/>
                </a:cubicBezTo>
                <a:cubicBezTo>
                  <a:pt x="4837065" y="1794967"/>
                  <a:pt x="4677613" y="2003194"/>
                  <a:pt x="4511633" y="1975476"/>
                </a:cubicBezTo>
                <a:cubicBezTo>
                  <a:pt x="4289129" y="2032714"/>
                  <a:pt x="4116019" y="1919416"/>
                  <a:pt x="3857446" y="1975476"/>
                </a:cubicBezTo>
                <a:cubicBezTo>
                  <a:pt x="3598873" y="2031536"/>
                  <a:pt x="3417561" y="1910373"/>
                  <a:pt x="3293492" y="1975476"/>
                </a:cubicBezTo>
                <a:cubicBezTo>
                  <a:pt x="3169423" y="2040579"/>
                  <a:pt x="3011524" y="1960016"/>
                  <a:pt x="2864887" y="1975476"/>
                </a:cubicBezTo>
                <a:cubicBezTo>
                  <a:pt x="2718250" y="1990936"/>
                  <a:pt x="2523951" y="1949945"/>
                  <a:pt x="2391165" y="1975476"/>
                </a:cubicBezTo>
                <a:cubicBezTo>
                  <a:pt x="2258379" y="2001007"/>
                  <a:pt x="2088522" y="1938896"/>
                  <a:pt x="1917444" y="1975476"/>
                </a:cubicBezTo>
                <a:cubicBezTo>
                  <a:pt x="1746366" y="2012056"/>
                  <a:pt x="1673883" y="1967677"/>
                  <a:pt x="1443723" y="1975476"/>
                </a:cubicBezTo>
                <a:cubicBezTo>
                  <a:pt x="1213563" y="1983275"/>
                  <a:pt x="1012384" y="1929328"/>
                  <a:pt x="879768" y="1975476"/>
                </a:cubicBezTo>
                <a:cubicBezTo>
                  <a:pt x="747153" y="2021624"/>
                  <a:pt x="230369" y="1880936"/>
                  <a:pt x="0" y="1975476"/>
                </a:cubicBezTo>
                <a:lnTo>
                  <a:pt x="0" y="1975476"/>
                </a:lnTo>
                <a:cubicBezTo>
                  <a:pt x="-824" y="1756446"/>
                  <a:pt x="22096" y="1721961"/>
                  <a:pt x="0" y="1476122"/>
                </a:cubicBezTo>
                <a:cubicBezTo>
                  <a:pt x="-22096" y="1230283"/>
                  <a:pt x="40769" y="1050723"/>
                  <a:pt x="0" y="927381"/>
                </a:cubicBezTo>
                <a:cubicBezTo>
                  <a:pt x="-40769" y="804039"/>
                  <a:pt x="30650" y="537787"/>
                  <a:pt x="0" y="329253"/>
                </a:cubicBezTo>
                <a:cubicBezTo>
                  <a:pt x="20325" y="166984"/>
                  <a:pt x="163088" y="50824"/>
                  <a:pt x="329253" y="0"/>
                </a:cubicBezTo>
                <a:close/>
              </a:path>
              <a:path w="4840886" h="1975476" stroke="0" extrusionOk="0">
                <a:moveTo>
                  <a:pt x="329253" y="0"/>
                </a:moveTo>
                <a:cubicBezTo>
                  <a:pt x="544600" y="-26555"/>
                  <a:pt x="697366" y="5603"/>
                  <a:pt x="848091" y="0"/>
                </a:cubicBezTo>
                <a:cubicBezTo>
                  <a:pt x="998816" y="-5603"/>
                  <a:pt x="1132952" y="15122"/>
                  <a:pt x="1276696" y="0"/>
                </a:cubicBezTo>
                <a:cubicBezTo>
                  <a:pt x="1420440" y="-15122"/>
                  <a:pt x="1546181" y="8470"/>
                  <a:pt x="1795534" y="0"/>
                </a:cubicBezTo>
                <a:cubicBezTo>
                  <a:pt x="2044887" y="-8470"/>
                  <a:pt x="2143324" y="24835"/>
                  <a:pt x="2404604" y="0"/>
                </a:cubicBezTo>
                <a:cubicBezTo>
                  <a:pt x="2665884" y="-24835"/>
                  <a:pt x="2886253" y="7344"/>
                  <a:pt x="3013675" y="0"/>
                </a:cubicBezTo>
                <a:cubicBezTo>
                  <a:pt x="3141097" y="-7344"/>
                  <a:pt x="3442374" y="37881"/>
                  <a:pt x="3667861" y="0"/>
                </a:cubicBezTo>
                <a:cubicBezTo>
                  <a:pt x="3893348" y="-37881"/>
                  <a:pt x="4144205" y="12298"/>
                  <a:pt x="4276932" y="0"/>
                </a:cubicBezTo>
                <a:cubicBezTo>
                  <a:pt x="4409659" y="-12298"/>
                  <a:pt x="4591941" y="20478"/>
                  <a:pt x="4840886" y="0"/>
                </a:cubicBezTo>
                <a:lnTo>
                  <a:pt x="4840886" y="0"/>
                </a:lnTo>
                <a:cubicBezTo>
                  <a:pt x="4855868" y="144132"/>
                  <a:pt x="4794888" y="319506"/>
                  <a:pt x="4840886" y="565203"/>
                </a:cubicBezTo>
                <a:cubicBezTo>
                  <a:pt x="4886884" y="810900"/>
                  <a:pt x="4792050" y="971902"/>
                  <a:pt x="4840886" y="1113944"/>
                </a:cubicBezTo>
                <a:cubicBezTo>
                  <a:pt x="4889722" y="1255986"/>
                  <a:pt x="4793379" y="1469453"/>
                  <a:pt x="4840886" y="1646223"/>
                </a:cubicBezTo>
                <a:cubicBezTo>
                  <a:pt x="4845639" y="1839572"/>
                  <a:pt x="4692605" y="1968221"/>
                  <a:pt x="4511633" y="1975476"/>
                </a:cubicBezTo>
                <a:cubicBezTo>
                  <a:pt x="4244275" y="2016109"/>
                  <a:pt x="4152043" y="1970050"/>
                  <a:pt x="3947679" y="1975476"/>
                </a:cubicBezTo>
                <a:cubicBezTo>
                  <a:pt x="3743315" y="1980902"/>
                  <a:pt x="3562977" y="1960477"/>
                  <a:pt x="3428841" y="1975476"/>
                </a:cubicBezTo>
                <a:cubicBezTo>
                  <a:pt x="3294705" y="1990475"/>
                  <a:pt x="3137012" y="1963331"/>
                  <a:pt x="2910003" y="1975476"/>
                </a:cubicBezTo>
                <a:cubicBezTo>
                  <a:pt x="2682994" y="1987621"/>
                  <a:pt x="2400353" y="1972867"/>
                  <a:pt x="2255817" y="1975476"/>
                </a:cubicBezTo>
                <a:cubicBezTo>
                  <a:pt x="2111281" y="1978085"/>
                  <a:pt x="1971049" y="1951035"/>
                  <a:pt x="1827211" y="1975476"/>
                </a:cubicBezTo>
                <a:cubicBezTo>
                  <a:pt x="1683373" y="1999917"/>
                  <a:pt x="1357393" y="1899618"/>
                  <a:pt x="1173025" y="1975476"/>
                </a:cubicBezTo>
                <a:cubicBezTo>
                  <a:pt x="988657" y="2051334"/>
                  <a:pt x="864730" y="1964986"/>
                  <a:pt x="744419" y="1975476"/>
                </a:cubicBezTo>
                <a:cubicBezTo>
                  <a:pt x="624108" y="1985966"/>
                  <a:pt x="337728" y="1960762"/>
                  <a:pt x="0" y="1975476"/>
                </a:cubicBezTo>
                <a:lnTo>
                  <a:pt x="0" y="1975476"/>
                </a:lnTo>
                <a:cubicBezTo>
                  <a:pt x="-47223" y="1816623"/>
                  <a:pt x="51563" y="1554344"/>
                  <a:pt x="0" y="1443197"/>
                </a:cubicBezTo>
                <a:cubicBezTo>
                  <a:pt x="-51563" y="1332050"/>
                  <a:pt x="48833" y="1126640"/>
                  <a:pt x="0" y="861532"/>
                </a:cubicBezTo>
                <a:cubicBezTo>
                  <a:pt x="-48833" y="596425"/>
                  <a:pt x="12904" y="455696"/>
                  <a:pt x="0" y="329253"/>
                </a:cubicBezTo>
                <a:cubicBezTo>
                  <a:pt x="-7674" y="163807"/>
                  <a:pt x="151950" y="2192"/>
                  <a:pt x="329253" y="0"/>
                </a:cubicBezTo>
                <a:close/>
              </a:path>
            </a:pathLst>
          </a:custGeom>
          <a:solidFill>
            <a:srgbClr val="CEE1E9"/>
          </a:solidFill>
          <a:ln>
            <a:solidFill>
              <a:schemeClr val="tx2">
                <a:lumMod val="90000"/>
                <a:lumOff val="10000"/>
              </a:schemeClr>
            </a:solidFill>
            <a:extLst>
              <a:ext uri="{C807C97D-BFC1-408E-A445-0C87EB9F89A2}">
                <ask:lineSketchStyleProps xmlns:ask="http://schemas.microsoft.com/office/drawing/2018/sketchyshapes" sd="1195567158">
                  <a:prstGeom prst="round2Diag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The data could benefit from scaling and trimming down the variables that aren’t applicable to all stations for ANN, like </a:t>
            </a:r>
            <a:r>
              <a:rPr lang="en-US" dirty="0" err="1">
                <a:solidFill>
                  <a:schemeClr val="tx1">
                    <a:lumMod val="85000"/>
                    <a:lumOff val="15000"/>
                  </a:schemeClr>
                </a:solidFill>
              </a:rPr>
              <a:t>snow_depth</a:t>
            </a:r>
            <a:r>
              <a:rPr lang="en-US" dirty="0">
                <a:solidFill>
                  <a:schemeClr val="tx1">
                    <a:lumMod val="85000"/>
                    <a:lumOff val="15000"/>
                  </a:schemeClr>
                </a:solidFill>
              </a:rPr>
              <a:t>, sunshine, excluding Sonnblick, possibly excluding Madrid as an outlier at the other end of pleasant weather days.</a:t>
            </a:r>
          </a:p>
        </p:txBody>
      </p:sp>
    </p:spTree>
    <p:extLst>
      <p:ext uri="{BB962C8B-B14F-4D97-AF65-F5344CB8AC3E}">
        <p14:creationId xmlns:p14="http://schemas.microsoft.com/office/powerpoint/2010/main" val="1244303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lar pattern of clouds and sun&#10;&#10;Description automatically generated with medium confidence">
            <a:extLst>
              <a:ext uri="{FF2B5EF4-FFF2-40B4-BE49-F238E27FC236}">
                <a16:creationId xmlns:a16="http://schemas.microsoft.com/office/drawing/2014/main" id="{83AC9BF3-C4B5-F963-9FAF-CC2C16DC01AA}"/>
              </a:ext>
            </a:extLst>
          </p:cNvPr>
          <p:cNvPicPr>
            <a:picLocks noGrp="1" noChangeAspect="1"/>
          </p:cNvPicPr>
          <p:nvPr>
            <p:ph idx="1"/>
          </p:nvPr>
        </p:nvPicPr>
        <p:blipFill rotWithShape="1">
          <a:blip r:embed="rId2">
            <a:alphaModFix amt="70000"/>
            <a:duotone>
              <a:prstClr val="black"/>
              <a:schemeClr val="accent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b="1915"/>
          <a:stretch/>
        </p:blipFill>
        <p:spPr>
          <a:xfrm>
            <a:off x="-43871" y="1"/>
            <a:ext cx="12235871" cy="6858000"/>
          </a:xfrm>
        </p:spPr>
      </p:pic>
      <p:sp>
        <p:nvSpPr>
          <p:cNvPr id="2" name="Title 1">
            <a:extLst>
              <a:ext uri="{FF2B5EF4-FFF2-40B4-BE49-F238E27FC236}">
                <a16:creationId xmlns:a16="http://schemas.microsoft.com/office/drawing/2014/main" id="{FDC814BF-4E7B-F9DB-F4CE-0931426D1EF8}"/>
              </a:ext>
            </a:extLst>
          </p:cNvPr>
          <p:cNvSpPr>
            <a:spLocks noGrp="1"/>
          </p:cNvSpPr>
          <p:nvPr>
            <p:ph type="title"/>
          </p:nvPr>
        </p:nvSpPr>
        <p:spPr>
          <a:xfrm>
            <a:off x="197177" y="82320"/>
            <a:ext cx="10515600" cy="1325563"/>
          </a:xfrm>
        </p:spPr>
        <p:txBody>
          <a:bodyPr>
            <a:normAutofit/>
          </a:bodyPr>
          <a:lstStyle/>
          <a:p>
            <a:r>
              <a:rPr lang="en-US" sz="5400" b="1" dirty="0">
                <a:ln>
                  <a:solidFill>
                    <a:schemeClr val="tx2">
                      <a:lumMod val="90000"/>
                      <a:lumOff val="10000"/>
                    </a:schemeClr>
                  </a:solidFill>
                </a:ln>
                <a:solidFill>
                  <a:schemeClr val="bg1"/>
                </a:solidFill>
                <a:effectLst>
                  <a:innerShdw blurRad="63500" dist="50800" dir="16200000">
                    <a:prstClr val="black">
                      <a:alpha val="50000"/>
                    </a:prstClr>
                  </a:innerShdw>
                </a:effectLst>
                <a:latin typeface="Constantia" panose="02030602050306030303" pitchFamily="18" charset="0"/>
              </a:rPr>
              <a:t>Thought Questions</a:t>
            </a:r>
          </a:p>
        </p:txBody>
      </p:sp>
      <p:sp>
        <p:nvSpPr>
          <p:cNvPr id="8" name="Rectangle: Rounded Corners 7">
            <a:extLst>
              <a:ext uri="{FF2B5EF4-FFF2-40B4-BE49-F238E27FC236}">
                <a16:creationId xmlns:a16="http://schemas.microsoft.com/office/drawing/2014/main" id="{C96D09B1-A295-329E-C48E-9899A7AAAC02}"/>
              </a:ext>
            </a:extLst>
          </p:cNvPr>
          <p:cNvSpPr/>
          <p:nvPr/>
        </p:nvSpPr>
        <p:spPr>
          <a:xfrm>
            <a:off x="526137" y="1490202"/>
            <a:ext cx="5343036" cy="1325563"/>
          </a:xfrm>
          <a:custGeom>
            <a:avLst/>
            <a:gdLst>
              <a:gd name="connsiteX0" fmla="*/ 0 w 5343036"/>
              <a:gd name="connsiteY0" fmla="*/ 243996 h 1325563"/>
              <a:gd name="connsiteX1" fmla="*/ 243996 w 5343036"/>
              <a:gd name="connsiteY1" fmla="*/ 0 h 1325563"/>
              <a:gd name="connsiteX2" fmla="*/ 734895 w 5343036"/>
              <a:gd name="connsiteY2" fmla="*/ 0 h 1325563"/>
              <a:gd name="connsiteX3" fmla="*/ 1128693 w 5343036"/>
              <a:gd name="connsiteY3" fmla="*/ 0 h 1325563"/>
              <a:gd name="connsiteX4" fmla="*/ 1716693 w 5343036"/>
              <a:gd name="connsiteY4" fmla="*/ 0 h 1325563"/>
              <a:gd name="connsiteX5" fmla="*/ 2159041 w 5343036"/>
              <a:gd name="connsiteY5" fmla="*/ 0 h 1325563"/>
              <a:gd name="connsiteX6" fmla="*/ 2552839 w 5343036"/>
              <a:gd name="connsiteY6" fmla="*/ 0 h 1325563"/>
              <a:gd name="connsiteX7" fmla="*/ 2995188 w 5343036"/>
              <a:gd name="connsiteY7" fmla="*/ 0 h 1325563"/>
              <a:gd name="connsiteX8" fmla="*/ 3583187 w 5343036"/>
              <a:gd name="connsiteY8" fmla="*/ 0 h 1325563"/>
              <a:gd name="connsiteX9" fmla="*/ 4025536 w 5343036"/>
              <a:gd name="connsiteY9" fmla="*/ 0 h 1325563"/>
              <a:gd name="connsiteX10" fmla="*/ 4419334 w 5343036"/>
              <a:gd name="connsiteY10" fmla="*/ 0 h 1325563"/>
              <a:gd name="connsiteX11" fmla="*/ 5099040 w 5343036"/>
              <a:gd name="connsiteY11" fmla="*/ 0 h 1325563"/>
              <a:gd name="connsiteX12" fmla="*/ 5343036 w 5343036"/>
              <a:gd name="connsiteY12" fmla="*/ 243996 h 1325563"/>
              <a:gd name="connsiteX13" fmla="*/ 5343036 w 5343036"/>
              <a:gd name="connsiteY13" fmla="*/ 637654 h 1325563"/>
              <a:gd name="connsiteX14" fmla="*/ 5343036 w 5343036"/>
              <a:gd name="connsiteY14" fmla="*/ 1081567 h 1325563"/>
              <a:gd name="connsiteX15" fmla="*/ 5099040 w 5343036"/>
              <a:gd name="connsiteY15" fmla="*/ 1325563 h 1325563"/>
              <a:gd name="connsiteX16" fmla="*/ 4705242 w 5343036"/>
              <a:gd name="connsiteY16" fmla="*/ 1325563 h 1325563"/>
              <a:gd name="connsiteX17" fmla="*/ 4214343 w 5343036"/>
              <a:gd name="connsiteY17" fmla="*/ 1325563 h 1325563"/>
              <a:gd name="connsiteX18" fmla="*/ 3626343 w 5343036"/>
              <a:gd name="connsiteY18" fmla="*/ 1325563 h 1325563"/>
              <a:gd name="connsiteX19" fmla="*/ 3183995 w 5343036"/>
              <a:gd name="connsiteY19" fmla="*/ 1325563 h 1325563"/>
              <a:gd name="connsiteX20" fmla="*/ 2644546 w 5343036"/>
              <a:gd name="connsiteY20" fmla="*/ 1325563 h 1325563"/>
              <a:gd name="connsiteX21" fmla="*/ 2250748 w 5343036"/>
              <a:gd name="connsiteY21" fmla="*/ 1325563 h 1325563"/>
              <a:gd name="connsiteX22" fmla="*/ 1614197 w 5343036"/>
              <a:gd name="connsiteY22" fmla="*/ 1325563 h 1325563"/>
              <a:gd name="connsiteX23" fmla="*/ 1074748 w 5343036"/>
              <a:gd name="connsiteY23" fmla="*/ 1325563 h 1325563"/>
              <a:gd name="connsiteX24" fmla="*/ 243996 w 5343036"/>
              <a:gd name="connsiteY24" fmla="*/ 1325563 h 1325563"/>
              <a:gd name="connsiteX25" fmla="*/ 0 w 5343036"/>
              <a:gd name="connsiteY25" fmla="*/ 1081567 h 1325563"/>
              <a:gd name="connsiteX26" fmla="*/ 0 w 5343036"/>
              <a:gd name="connsiteY26" fmla="*/ 654406 h 1325563"/>
              <a:gd name="connsiteX27" fmla="*/ 0 w 5343036"/>
              <a:gd name="connsiteY27" fmla="*/ 243996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3036" h="1325563" fill="none" extrusionOk="0">
                <a:moveTo>
                  <a:pt x="0" y="243996"/>
                </a:moveTo>
                <a:cubicBezTo>
                  <a:pt x="-1205" y="84239"/>
                  <a:pt x="117480" y="5190"/>
                  <a:pt x="243996" y="0"/>
                </a:cubicBezTo>
                <a:cubicBezTo>
                  <a:pt x="487904" y="-26956"/>
                  <a:pt x="497752" y="41993"/>
                  <a:pt x="734895" y="0"/>
                </a:cubicBezTo>
                <a:cubicBezTo>
                  <a:pt x="972038" y="-41993"/>
                  <a:pt x="1037184" y="12383"/>
                  <a:pt x="1128693" y="0"/>
                </a:cubicBezTo>
                <a:cubicBezTo>
                  <a:pt x="1220202" y="-12383"/>
                  <a:pt x="1549732" y="9709"/>
                  <a:pt x="1716693" y="0"/>
                </a:cubicBezTo>
                <a:cubicBezTo>
                  <a:pt x="1883654" y="-9709"/>
                  <a:pt x="1984377" y="12543"/>
                  <a:pt x="2159041" y="0"/>
                </a:cubicBezTo>
                <a:cubicBezTo>
                  <a:pt x="2333705" y="-12543"/>
                  <a:pt x="2404686" y="42928"/>
                  <a:pt x="2552839" y="0"/>
                </a:cubicBezTo>
                <a:cubicBezTo>
                  <a:pt x="2700992" y="-42928"/>
                  <a:pt x="2817483" y="21740"/>
                  <a:pt x="2995188" y="0"/>
                </a:cubicBezTo>
                <a:cubicBezTo>
                  <a:pt x="3172893" y="-21740"/>
                  <a:pt x="3341744" y="44737"/>
                  <a:pt x="3583187" y="0"/>
                </a:cubicBezTo>
                <a:cubicBezTo>
                  <a:pt x="3824630" y="-44737"/>
                  <a:pt x="3805200" y="12749"/>
                  <a:pt x="4025536" y="0"/>
                </a:cubicBezTo>
                <a:cubicBezTo>
                  <a:pt x="4245872" y="-12749"/>
                  <a:pt x="4262782" y="1577"/>
                  <a:pt x="4419334" y="0"/>
                </a:cubicBezTo>
                <a:cubicBezTo>
                  <a:pt x="4575886" y="-1577"/>
                  <a:pt x="4907266" y="20386"/>
                  <a:pt x="5099040" y="0"/>
                </a:cubicBezTo>
                <a:cubicBezTo>
                  <a:pt x="5241288" y="18314"/>
                  <a:pt x="5352600" y="118702"/>
                  <a:pt x="5343036" y="243996"/>
                </a:cubicBezTo>
                <a:cubicBezTo>
                  <a:pt x="5386334" y="330895"/>
                  <a:pt x="5299855" y="523538"/>
                  <a:pt x="5343036" y="637654"/>
                </a:cubicBezTo>
                <a:cubicBezTo>
                  <a:pt x="5386217" y="751770"/>
                  <a:pt x="5337184" y="891763"/>
                  <a:pt x="5343036" y="1081567"/>
                </a:cubicBezTo>
                <a:cubicBezTo>
                  <a:pt x="5327330" y="1188267"/>
                  <a:pt x="5227495" y="1328491"/>
                  <a:pt x="5099040" y="1325563"/>
                </a:cubicBezTo>
                <a:cubicBezTo>
                  <a:pt x="4914488" y="1341552"/>
                  <a:pt x="4807622" y="1281978"/>
                  <a:pt x="4705242" y="1325563"/>
                </a:cubicBezTo>
                <a:cubicBezTo>
                  <a:pt x="4602862" y="1369148"/>
                  <a:pt x="4453270" y="1300063"/>
                  <a:pt x="4214343" y="1325563"/>
                </a:cubicBezTo>
                <a:cubicBezTo>
                  <a:pt x="3975416" y="1351063"/>
                  <a:pt x="3812694" y="1298003"/>
                  <a:pt x="3626343" y="1325563"/>
                </a:cubicBezTo>
                <a:cubicBezTo>
                  <a:pt x="3439992" y="1353123"/>
                  <a:pt x="3287398" y="1301918"/>
                  <a:pt x="3183995" y="1325563"/>
                </a:cubicBezTo>
                <a:cubicBezTo>
                  <a:pt x="3080592" y="1349208"/>
                  <a:pt x="2894555" y="1289722"/>
                  <a:pt x="2644546" y="1325563"/>
                </a:cubicBezTo>
                <a:cubicBezTo>
                  <a:pt x="2394537" y="1361404"/>
                  <a:pt x="2367594" y="1280784"/>
                  <a:pt x="2250748" y="1325563"/>
                </a:cubicBezTo>
                <a:cubicBezTo>
                  <a:pt x="2133902" y="1370342"/>
                  <a:pt x="1808589" y="1288288"/>
                  <a:pt x="1614197" y="1325563"/>
                </a:cubicBezTo>
                <a:cubicBezTo>
                  <a:pt x="1419805" y="1362838"/>
                  <a:pt x="1261602" y="1261060"/>
                  <a:pt x="1074748" y="1325563"/>
                </a:cubicBezTo>
                <a:cubicBezTo>
                  <a:pt x="887894" y="1390066"/>
                  <a:pt x="628971" y="1232746"/>
                  <a:pt x="243996" y="1325563"/>
                </a:cubicBezTo>
                <a:cubicBezTo>
                  <a:pt x="124728" y="1358608"/>
                  <a:pt x="-1268" y="1221509"/>
                  <a:pt x="0" y="1081567"/>
                </a:cubicBezTo>
                <a:cubicBezTo>
                  <a:pt x="-21006" y="880170"/>
                  <a:pt x="19991" y="780031"/>
                  <a:pt x="0" y="654406"/>
                </a:cubicBezTo>
                <a:cubicBezTo>
                  <a:pt x="-19991" y="528781"/>
                  <a:pt x="12117" y="410752"/>
                  <a:pt x="0" y="243996"/>
                </a:cubicBezTo>
                <a:close/>
              </a:path>
              <a:path w="5343036" h="1325563" stroke="0" extrusionOk="0">
                <a:moveTo>
                  <a:pt x="0" y="243996"/>
                </a:moveTo>
                <a:cubicBezTo>
                  <a:pt x="-10580" y="102715"/>
                  <a:pt x="100813" y="3163"/>
                  <a:pt x="243996" y="0"/>
                </a:cubicBezTo>
                <a:cubicBezTo>
                  <a:pt x="391936" y="-15401"/>
                  <a:pt x="697698" y="53075"/>
                  <a:pt x="880546" y="0"/>
                </a:cubicBezTo>
                <a:cubicBezTo>
                  <a:pt x="1063394" y="-53075"/>
                  <a:pt x="1202240" y="21023"/>
                  <a:pt x="1371445" y="0"/>
                </a:cubicBezTo>
                <a:cubicBezTo>
                  <a:pt x="1540650" y="-21023"/>
                  <a:pt x="1665976" y="18517"/>
                  <a:pt x="1813794" y="0"/>
                </a:cubicBezTo>
                <a:cubicBezTo>
                  <a:pt x="1961612" y="-18517"/>
                  <a:pt x="2257070" y="49372"/>
                  <a:pt x="2401793" y="0"/>
                </a:cubicBezTo>
                <a:cubicBezTo>
                  <a:pt x="2546516" y="-49372"/>
                  <a:pt x="2755459" y="31391"/>
                  <a:pt x="2892692" y="0"/>
                </a:cubicBezTo>
                <a:cubicBezTo>
                  <a:pt x="3029925" y="-31391"/>
                  <a:pt x="3397546" y="52445"/>
                  <a:pt x="3529242" y="0"/>
                </a:cubicBezTo>
                <a:cubicBezTo>
                  <a:pt x="3660938" y="-52445"/>
                  <a:pt x="3871051" y="9353"/>
                  <a:pt x="3971591" y="0"/>
                </a:cubicBezTo>
                <a:cubicBezTo>
                  <a:pt x="4072131" y="-9353"/>
                  <a:pt x="4353653" y="9423"/>
                  <a:pt x="4608141" y="0"/>
                </a:cubicBezTo>
                <a:cubicBezTo>
                  <a:pt x="4862629" y="-9423"/>
                  <a:pt x="4899131" y="6979"/>
                  <a:pt x="5099040" y="0"/>
                </a:cubicBezTo>
                <a:cubicBezTo>
                  <a:pt x="5228714" y="-291"/>
                  <a:pt x="5344245" y="105927"/>
                  <a:pt x="5343036" y="243996"/>
                </a:cubicBezTo>
                <a:cubicBezTo>
                  <a:pt x="5343938" y="456747"/>
                  <a:pt x="5314879" y="562138"/>
                  <a:pt x="5343036" y="671157"/>
                </a:cubicBezTo>
                <a:cubicBezTo>
                  <a:pt x="5371193" y="780176"/>
                  <a:pt x="5320480" y="892543"/>
                  <a:pt x="5343036" y="1081567"/>
                </a:cubicBezTo>
                <a:cubicBezTo>
                  <a:pt x="5355706" y="1200594"/>
                  <a:pt x="5203626" y="1313901"/>
                  <a:pt x="5099040" y="1325563"/>
                </a:cubicBezTo>
                <a:cubicBezTo>
                  <a:pt x="4901758" y="1376043"/>
                  <a:pt x="4733836" y="1308320"/>
                  <a:pt x="4559591" y="1325563"/>
                </a:cubicBezTo>
                <a:cubicBezTo>
                  <a:pt x="4385346" y="1342806"/>
                  <a:pt x="4163508" y="1311816"/>
                  <a:pt x="3923040" y="1325563"/>
                </a:cubicBezTo>
                <a:cubicBezTo>
                  <a:pt x="3682572" y="1339310"/>
                  <a:pt x="3494580" y="1282145"/>
                  <a:pt x="3383591" y="1325563"/>
                </a:cubicBezTo>
                <a:cubicBezTo>
                  <a:pt x="3272602" y="1368981"/>
                  <a:pt x="3102266" y="1314748"/>
                  <a:pt x="2989793" y="1325563"/>
                </a:cubicBezTo>
                <a:cubicBezTo>
                  <a:pt x="2877320" y="1336378"/>
                  <a:pt x="2678830" y="1287780"/>
                  <a:pt x="2547445" y="1325563"/>
                </a:cubicBezTo>
                <a:cubicBezTo>
                  <a:pt x="2416060" y="1363346"/>
                  <a:pt x="2131306" y="1270638"/>
                  <a:pt x="1910894" y="1325563"/>
                </a:cubicBezTo>
                <a:cubicBezTo>
                  <a:pt x="1690482" y="1380488"/>
                  <a:pt x="1533241" y="1303064"/>
                  <a:pt x="1371445" y="1325563"/>
                </a:cubicBezTo>
                <a:cubicBezTo>
                  <a:pt x="1209649" y="1348062"/>
                  <a:pt x="1038484" y="1304045"/>
                  <a:pt x="929097" y="1325563"/>
                </a:cubicBezTo>
                <a:cubicBezTo>
                  <a:pt x="819710" y="1347081"/>
                  <a:pt x="543790" y="1292821"/>
                  <a:pt x="243996" y="1325563"/>
                </a:cubicBezTo>
                <a:cubicBezTo>
                  <a:pt x="105944" y="1325376"/>
                  <a:pt x="5472" y="1221033"/>
                  <a:pt x="0" y="1081567"/>
                </a:cubicBezTo>
                <a:cubicBezTo>
                  <a:pt x="-12454" y="948173"/>
                  <a:pt x="35859" y="754607"/>
                  <a:pt x="0" y="662782"/>
                </a:cubicBezTo>
                <a:cubicBezTo>
                  <a:pt x="-35859" y="570957"/>
                  <a:pt x="36008" y="343694"/>
                  <a:pt x="0" y="243996"/>
                </a:cubicBezTo>
                <a:close/>
              </a:path>
            </a:pathLst>
          </a:custGeom>
          <a:solidFill>
            <a:srgbClr val="C1D6E8"/>
          </a:solidFill>
          <a:ln>
            <a:solidFill>
              <a:srgbClr val="5A5C5E"/>
            </a:solidFill>
            <a:extLst>
              <a:ext uri="{C807C97D-BFC1-408E-A445-0C87EB9F89A2}">
                <ask:lineSketchStyleProps xmlns:ask="http://schemas.microsoft.com/office/drawing/2018/sketchyshapes" sd="1219033472">
                  <a:prstGeom prst="roundRect">
                    <a:avLst>
                      <a:gd name="adj" fmla="val 1840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lumMod val="65000"/>
                    <a:lumOff val="35000"/>
                  </a:schemeClr>
                </a:solidFill>
                <a:latin typeface="Constantia" panose="02030602050306030303" pitchFamily="18" charset="0"/>
                <a:cs typeface="Biome" panose="020B0502040204020203" pitchFamily="34" charset="0"/>
              </a:rPr>
              <a:t>What makes weather prediction a good candidate for tackling with machine learning?</a:t>
            </a:r>
            <a:endParaRPr lang="en-US" sz="2400" i="1" dirty="0">
              <a:solidFill>
                <a:schemeClr val="tx1">
                  <a:lumMod val="65000"/>
                  <a:lumOff val="35000"/>
                </a:schemeClr>
              </a:solidFill>
              <a:latin typeface="Constantia" panose="02030602050306030303" pitchFamily="18" charset="0"/>
              <a:cs typeface="Biome" panose="020B0502040204020203" pitchFamily="34" charset="0"/>
            </a:endParaRPr>
          </a:p>
        </p:txBody>
      </p:sp>
      <p:sp>
        <p:nvSpPr>
          <p:cNvPr id="3" name="Rectangle: Rounded Corners 2">
            <a:extLst>
              <a:ext uri="{FF2B5EF4-FFF2-40B4-BE49-F238E27FC236}">
                <a16:creationId xmlns:a16="http://schemas.microsoft.com/office/drawing/2014/main" id="{E0DA9B9F-A416-0440-F631-DD2CF2DBDB95}"/>
              </a:ext>
            </a:extLst>
          </p:cNvPr>
          <p:cNvSpPr/>
          <p:nvPr/>
        </p:nvSpPr>
        <p:spPr>
          <a:xfrm>
            <a:off x="3964971" y="3184195"/>
            <a:ext cx="3808402" cy="1325563"/>
          </a:xfrm>
          <a:custGeom>
            <a:avLst/>
            <a:gdLst>
              <a:gd name="connsiteX0" fmla="*/ 0 w 3808402"/>
              <a:gd name="connsiteY0" fmla="*/ 243996 h 1325563"/>
              <a:gd name="connsiteX1" fmla="*/ 243996 w 3808402"/>
              <a:gd name="connsiteY1" fmla="*/ 0 h 1325563"/>
              <a:gd name="connsiteX2" fmla="*/ 830602 w 3808402"/>
              <a:gd name="connsiteY2" fmla="*/ 0 h 1325563"/>
              <a:gd name="connsiteX3" fmla="*/ 1384003 w 3808402"/>
              <a:gd name="connsiteY3" fmla="*/ 0 h 1325563"/>
              <a:gd name="connsiteX4" fmla="*/ 2003813 w 3808402"/>
              <a:gd name="connsiteY4" fmla="*/ 0 h 1325563"/>
              <a:gd name="connsiteX5" fmla="*/ 2490807 w 3808402"/>
              <a:gd name="connsiteY5" fmla="*/ 0 h 1325563"/>
              <a:gd name="connsiteX6" fmla="*/ 3011004 w 3808402"/>
              <a:gd name="connsiteY6" fmla="*/ 0 h 1325563"/>
              <a:gd name="connsiteX7" fmla="*/ 3564406 w 3808402"/>
              <a:gd name="connsiteY7" fmla="*/ 0 h 1325563"/>
              <a:gd name="connsiteX8" fmla="*/ 3808402 w 3808402"/>
              <a:gd name="connsiteY8" fmla="*/ 243996 h 1325563"/>
              <a:gd name="connsiteX9" fmla="*/ 3808402 w 3808402"/>
              <a:gd name="connsiteY9" fmla="*/ 662782 h 1325563"/>
              <a:gd name="connsiteX10" fmla="*/ 3808402 w 3808402"/>
              <a:gd name="connsiteY10" fmla="*/ 1081567 h 1325563"/>
              <a:gd name="connsiteX11" fmla="*/ 3564406 w 3808402"/>
              <a:gd name="connsiteY11" fmla="*/ 1325563 h 1325563"/>
              <a:gd name="connsiteX12" fmla="*/ 3011004 w 3808402"/>
              <a:gd name="connsiteY12" fmla="*/ 1325563 h 1325563"/>
              <a:gd name="connsiteX13" fmla="*/ 2424399 w 3808402"/>
              <a:gd name="connsiteY13" fmla="*/ 1325563 h 1325563"/>
              <a:gd name="connsiteX14" fmla="*/ 1970609 w 3808402"/>
              <a:gd name="connsiteY14" fmla="*/ 1325563 h 1325563"/>
              <a:gd name="connsiteX15" fmla="*/ 1350799 w 3808402"/>
              <a:gd name="connsiteY15" fmla="*/ 1325563 h 1325563"/>
              <a:gd name="connsiteX16" fmla="*/ 897010 w 3808402"/>
              <a:gd name="connsiteY16" fmla="*/ 1325563 h 1325563"/>
              <a:gd name="connsiteX17" fmla="*/ 243996 w 3808402"/>
              <a:gd name="connsiteY17" fmla="*/ 1325563 h 1325563"/>
              <a:gd name="connsiteX18" fmla="*/ 0 w 3808402"/>
              <a:gd name="connsiteY18" fmla="*/ 1081567 h 1325563"/>
              <a:gd name="connsiteX19" fmla="*/ 0 w 3808402"/>
              <a:gd name="connsiteY19" fmla="*/ 646030 h 1325563"/>
              <a:gd name="connsiteX20" fmla="*/ 0 w 3808402"/>
              <a:gd name="connsiteY20" fmla="*/ 243996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8402" h="1325563" fill="none" extrusionOk="0">
                <a:moveTo>
                  <a:pt x="0" y="243996"/>
                </a:moveTo>
                <a:cubicBezTo>
                  <a:pt x="-2098" y="116193"/>
                  <a:pt x="108401" y="30295"/>
                  <a:pt x="243996" y="0"/>
                </a:cubicBezTo>
                <a:cubicBezTo>
                  <a:pt x="428940" y="-19912"/>
                  <a:pt x="677987" y="42074"/>
                  <a:pt x="830602" y="0"/>
                </a:cubicBezTo>
                <a:cubicBezTo>
                  <a:pt x="983217" y="-42074"/>
                  <a:pt x="1267788" y="25740"/>
                  <a:pt x="1384003" y="0"/>
                </a:cubicBezTo>
                <a:cubicBezTo>
                  <a:pt x="1500218" y="-25740"/>
                  <a:pt x="1789507" y="74158"/>
                  <a:pt x="2003813" y="0"/>
                </a:cubicBezTo>
                <a:cubicBezTo>
                  <a:pt x="2218119" y="-74158"/>
                  <a:pt x="2272372" y="21633"/>
                  <a:pt x="2490807" y="0"/>
                </a:cubicBezTo>
                <a:cubicBezTo>
                  <a:pt x="2709242" y="-21633"/>
                  <a:pt x="2853633" y="51976"/>
                  <a:pt x="3011004" y="0"/>
                </a:cubicBezTo>
                <a:cubicBezTo>
                  <a:pt x="3168375" y="-51976"/>
                  <a:pt x="3394315" y="7982"/>
                  <a:pt x="3564406" y="0"/>
                </a:cubicBezTo>
                <a:cubicBezTo>
                  <a:pt x="3716262" y="4059"/>
                  <a:pt x="3827891" y="117627"/>
                  <a:pt x="3808402" y="243996"/>
                </a:cubicBezTo>
                <a:cubicBezTo>
                  <a:pt x="3815673" y="364610"/>
                  <a:pt x="3783830" y="545830"/>
                  <a:pt x="3808402" y="662782"/>
                </a:cubicBezTo>
                <a:cubicBezTo>
                  <a:pt x="3832974" y="779734"/>
                  <a:pt x="3765308" y="888479"/>
                  <a:pt x="3808402" y="1081567"/>
                </a:cubicBezTo>
                <a:cubicBezTo>
                  <a:pt x="3817213" y="1202230"/>
                  <a:pt x="3701623" y="1308944"/>
                  <a:pt x="3564406" y="1325563"/>
                </a:cubicBezTo>
                <a:cubicBezTo>
                  <a:pt x="3333029" y="1368935"/>
                  <a:pt x="3176937" y="1314485"/>
                  <a:pt x="3011004" y="1325563"/>
                </a:cubicBezTo>
                <a:cubicBezTo>
                  <a:pt x="2845071" y="1336641"/>
                  <a:pt x="2624406" y="1263715"/>
                  <a:pt x="2424399" y="1325563"/>
                </a:cubicBezTo>
                <a:cubicBezTo>
                  <a:pt x="2224393" y="1387411"/>
                  <a:pt x="2143503" y="1320560"/>
                  <a:pt x="1970609" y="1325563"/>
                </a:cubicBezTo>
                <a:cubicBezTo>
                  <a:pt x="1797715" y="1330566"/>
                  <a:pt x="1645527" y="1301659"/>
                  <a:pt x="1350799" y="1325563"/>
                </a:cubicBezTo>
                <a:cubicBezTo>
                  <a:pt x="1056071" y="1349467"/>
                  <a:pt x="1051159" y="1310565"/>
                  <a:pt x="897010" y="1325563"/>
                </a:cubicBezTo>
                <a:cubicBezTo>
                  <a:pt x="742861" y="1340561"/>
                  <a:pt x="482616" y="1321675"/>
                  <a:pt x="243996" y="1325563"/>
                </a:cubicBezTo>
                <a:cubicBezTo>
                  <a:pt x="107411" y="1318955"/>
                  <a:pt x="5311" y="1231070"/>
                  <a:pt x="0" y="1081567"/>
                </a:cubicBezTo>
                <a:cubicBezTo>
                  <a:pt x="-12996" y="947873"/>
                  <a:pt x="1398" y="833072"/>
                  <a:pt x="0" y="646030"/>
                </a:cubicBezTo>
                <a:cubicBezTo>
                  <a:pt x="-1398" y="458988"/>
                  <a:pt x="7420" y="408700"/>
                  <a:pt x="0" y="243996"/>
                </a:cubicBezTo>
                <a:close/>
              </a:path>
              <a:path w="3808402" h="1325563" stroke="0" extrusionOk="0">
                <a:moveTo>
                  <a:pt x="0" y="243996"/>
                </a:moveTo>
                <a:cubicBezTo>
                  <a:pt x="-32730" y="130623"/>
                  <a:pt x="88792" y="-26404"/>
                  <a:pt x="243996" y="0"/>
                </a:cubicBezTo>
                <a:cubicBezTo>
                  <a:pt x="467251" y="-49438"/>
                  <a:pt x="651667" y="10864"/>
                  <a:pt x="797398" y="0"/>
                </a:cubicBezTo>
                <a:cubicBezTo>
                  <a:pt x="943129" y="-10864"/>
                  <a:pt x="1119601" y="14278"/>
                  <a:pt x="1417208" y="0"/>
                </a:cubicBezTo>
                <a:cubicBezTo>
                  <a:pt x="1714815" y="-14278"/>
                  <a:pt x="1762320" y="35729"/>
                  <a:pt x="2037017" y="0"/>
                </a:cubicBezTo>
                <a:cubicBezTo>
                  <a:pt x="2311714" y="-35729"/>
                  <a:pt x="2299741" y="16015"/>
                  <a:pt x="2490807" y="0"/>
                </a:cubicBezTo>
                <a:cubicBezTo>
                  <a:pt x="2681873" y="-16015"/>
                  <a:pt x="2891269" y="30214"/>
                  <a:pt x="3077413" y="0"/>
                </a:cubicBezTo>
                <a:cubicBezTo>
                  <a:pt x="3263557" y="-30214"/>
                  <a:pt x="3445810" y="1037"/>
                  <a:pt x="3564406" y="0"/>
                </a:cubicBezTo>
                <a:cubicBezTo>
                  <a:pt x="3681316" y="-5095"/>
                  <a:pt x="3832981" y="118021"/>
                  <a:pt x="3808402" y="243996"/>
                </a:cubicBezTo>
                <a:cubicBezTo>
                  <a:pt x="3838867" y="399724"/>
                  <a:pt x="3784892" y="534367"/>
                  <a:pt x="3808402" y="679533"/>
                </a:cubicBezTo>
                <a:cubicBezTo>
                  <a:pt x="3831912" y="824699"/>
                  <a:pt x="3774518" y="902751"/>
                  <a:pt x="3808402" y="1081567"/>
                </a:cubicBezTo>
                <a:cubicBezTo>
                  <a:pt x="3834303" y="1189125"/>
                  <a:pt x="3697921" y="1314977"/>
                  <a:pt x="3564406" y="1325563"/>
                </a:cubicBezTo>
                <a:cubicBezTo>
                  <a:pt x="3330312" y="1368407"/>
                  <a:pt x="3119388" y="1257275"/>
                  <a:pt x="2977800" y="1325563"/>
                </a:cubicBezTo>
                <a:cubicBezTo>
                  <a:pt x="2836212" y="1393851"/>
                  <a:pt x="2545442" y="1304228"/>
                  <a:pt x="2424399" y="1325563"/>
                </a:cubicBezTo>
                <a:cubicBezTo>
                  <a:pt x="2303356" y="1346898"/>
                  <a:pt x="2080106" y="1319703"/>
                  <a:pt x="1937405" y="1325563"/>
                </a:cubicBezTo>
                <a:cubicBezTo>
                  <a:pt x="1794704" y="1331423"/>
                  <a:pt x="1521233" y="1269950"/>
                  <a:pt x="1350799" y="1325563"/>
                </a:cubicBezTo>
                <a:cubicBezTo>
                  <a:pt x="1180365" y="1381176"/>
                  <a:pt x="1053526" y="1291492"/>
                  <a:pt x="797398" y="1325563"/>
                </a:cubicBezTo>
                <a:cubicBezTo>
                  <a:pt x="541270" y="1359634"/>
                  <a:pt x="387500" y="1310471"/>
                  <a:pt x="243996" y="1325563"/>
                </a:cubicBezTo>
                <a:cubicBezTo>
                  <a:pt x="101917" y="1321633"/>
                  <a:pt x="-4432" y="1230463"/>
                  <a:pt x="0" y="1081567"/>
                </a:cubicBezTo>
                <a:cubicBezTo>
                  <a:pt x="-43060" y="939240"/>
                  <a:pt x="36331" y="775908"/>
                  <a:pt x="0" y="662782"/>
                </a:cubicBezTo>
                <a:cubicBezTo>
                  <a:pt x="-36331" y="549657"/>
                  <a:pt x="39500" y="400694"/>
                  <a:pt x="0" y="243996"/>
                </a:cubicBezTo>
                <a:close/>
              </a:path>
            </a:pathLst>
          </a:custGeom>
          <a:solidFill>
            <a:srgbClr val="C1D6E8"/>
          </a:solidFill>
          <a:ln>
            <a:solidFill>
              <a:srgbClr val="5A5C5E"/>
            </a:solidFill>
            <a:extLst>
              <a:ext uri="{C807C97D-BFC1-408E-A445-0C87EB9F89A2}">
                <ask:lineSketchStyleProps xmlns:ask="http://schemas.microsoft.com/office/drawing/2018/sketchyshapes" sd="3863917355">
                  <a:prstGeom prst="roundRect">
                    <a:avLst>
                      <a:gd name="adj" fmla="val 1840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lumMod val="65000"/>
                    <a:lumOff val="35000"/>
                  </a:schemeClr>
                </a:solidFill>
                <a:latin typeface="Constantia" panose="02030602050306030303" pitchFamily="18" charset="0"/>
                <a:cs typeface="Biome" panose="020B0502040204020203" pitchFamily="34" charset="0"/>
              </a:rPr>
              <a:t>How can we avoid human bias entering the analysis process?</a:t>
            </a:r>
            <a:endParaRPr lang="en-US" sz="2400" i="1" dirty="0">
              <a:solidFill>
                <a:schemeClr val="tx1">
                  <a:lumMod val="65000"/>
                  <a:lumOff val="35000"/>
                </a:schemeClr>
              </a:solidFill>
              <a:latin typeface="Constantia" panose="02030602050306030303" pitchFamily="18" charset="0"/>
              <a:cs typeface="Biome" panose="020B0502040204020203" pitchFamily="34" charset="0"/>
            </a:endParaRPr>
          </a:p>
        </p:txBody>
      </p:sp>
      <p:sp>
        <p:nvSpPr>
          <p:cNvPr id="4" name="Rectangle: Rounded Corners 3">
            <a:extLst>
              <a:ext uri="{FF2B5EF4-FFF2-40B4-BE49-F238E27FC236}">
                <a16:creationId xmlns:a16="http://schemas.microsoft.com/office/drawing/2014/main" id="{DADAFD72-3DE4-DC8D-6DEE-AD473893E393}"/>
              </a:ext>
            </a:extLst>
          </p:cNvPr>
          <p:cNvSpPr/>
          <p:nvPr/>
        </p:nvSpPr>
        <p:spPr>
          <a:xfrm>
            <a:off x="5869172" y="4825281"/>
            <a:ext cx="4688957" cy="1224645"/>
          </a:xfrm>
          <a:custGeom>
            <a:avLst/>
            <a:gdLst>
              <a:gd name="connsiteX0" fmla="*/ 0 w 4688957"/>
              <a:gd name="connsiteY0" fmla="*/ 225420 h 1224645"/>
              <a:gd name="connsiteX1" fmla="*/ 225420 w 4688957"/>
              <a:gd name="connsiteY1" fmla="*/ 0 h 1224645"/>
              <a:gd name="connsiteX2" fmla="*/ 628041 w 4688957"/>
              <a:gd name="connsiteY2" fmla="*/ 0 h 1224645"/>
              <a:gd name="connsiteX3" fmla="*/ 1115425 w 4688957"/>
              <a:gd name="connsiteY3" fmla="*/ 0 h 1224645"/>
              <a:gd name="connsiteX4" fmla="*/ 1645189 w 4688957"/>
              <a:gd name="connsiteY4" fmla="*/ 0 h 1224645"/>
              <a:gd name="connsiteX5" fmla="*/ 2047810 w 4688957"/>
              <a:gd name="connsiteY5" fmla="*/ 0 h 1224645"/>
              <a:gd name="connsiteX6" fmla="*/ 2662337 w 4688957"/>
              <a:gd name="connsiteY6" fmla="*/ 0 h 1224645"/>
              <a:gd name="connsiteX7" fmla="*/ 3192102 w 4688957"/>
              <a:gd name="connsiteY7" fmla="*/ 0 h 1224645"/>
              <a:gd name="connsiteX8" fmla="*/ 3721867 w 4688957"/>
              <a:gd name="connsiteY8" fmla="*/ 0 h 1224645"/>
              <a:gd name="connsiteX9" fmla="*/ 4463537 w 4688957"/>
              <a:gd name="connsiteY9" fmla="*/ 0 h 1224645"/>
              <a:gd name="connsiteX10" fmla="*/ 4688957 w 4688957"/>
              <a:gd name="connsiteY10" fmla="*/ 225420 h 1224645"/>
              <a:gd name="connsiteX11" fmla="*/ 4688957 w 4688957"/>
              <a:gd name="connsiteY11" fmla="*/ 620061 h 1224645"/>
              <a:gd name="connsiteX12" fmla="*/ 4688957 w 4688957"/>
              <a:gd name="connsiteY12" fmla="*/ 999225 h 1224645"/>
              <a:gd name="connsiteX13" fmla="*/ 4463537 w 4688957"/>
              <a:gd name="connsiteY13" fmla="*/ 1224645 h 1224645"/>
              <a:gd name="connsiteX14" fmla="*/ 3976154 w 4688957"/>
              <a:gd name="connsiteY14" fmla="*/ 1224645 h 1224645"/>
              <a:gd name="connsiteX15" fmla="*/ 3531151 w 4688957"/>
              <a:gd name="connsiteY15" fmla="*/ 1224645 h 1224645"/>
              <a:gd name="connsiteX16" fmla="*/ 3128530 w 4688957"/>
              <a:gd name="connsiteY16" fmla="*/ 1224645 h 1224645"/>
              <a:gd name="connsiteX17" fmla="*/ 2725909 w 4688957"/>
              <a:gd name="connsiteY17" fmla="*/ 1224645 h 1224645"/>
              <a:gd name="connsiteX18" fmla="*/ 2323288 w 4688957"/>
              <a:gd name="connsiteY18" fmla="*/ 1224645 h 1224645"/>
              <a:gd name="connsiteX19" fmla="*/ 1920667 w 4688957"/>
              <a:gd name="connsiteY19" fmla="*/ 1224645 h 1224645"/>
              <a:gd name="connsiteX20" fmla="*/ 1390902 w 4688957"/>
              <a:gd name="connsiteY20" fmla="*/ 1224645 h 1224645"/>
              <a:gd name="connsiteX21" fmla="*/ 861138 w 4688957"/>
              <a:gd name="connsiteY21" fmla="*/ 1224645 h 1224645"/>
              <a:gd name="connsiteX22" fmla="*/ 225420 w 4688957"/>
              <a:gd name="connsiteY22" fmla="*/ 1224645 h 1224645"/>
              <a:gd name="connsiteX23" fmla="*/ 0 w 4688957"/>
              <a:gd name="connsiteY23" fmla="*/ 999225 h 1224645"/>
              <a:gd name="connsiteX24" fmla="*/ 0 w 4688957"/>
              <a:gd name="connsiteY24" fmla="*/ 627799 h 1224645"/>
              <a:gd name="connsiteX25" fmla="*/ 0 w 4688957"/>
              <a:gd name="connsiteY25" fmla="*/ 225420 h 122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88957" h="1224645" fill="none" extrusionOk="0">
                <a:moveTo>
                  <a:pt x="0" y="225420"/>
                </a:moveTo>
                <a:cubicBezTo>
                  <a:pt x="-9600" y="68567"/>
                  <a:pt x="115139" y="-9234"/>
                  <a:pt x="225420" y="0"/>
                </a:cubicBezTo>
                <a:cubicBezTo>
                  <a:pt x="347307" y="-44621"/>
                  <a:pt x="530626" y="177"/>
                  <a:pt x="628041" y="0"/>
                </a:cubicBezTo>
                <a:cubicBezTo>
                  <a:pt x="725456" y="-177"/>
                  <a:pt x="1012930" y="2518"/>
                  <a:pt x="1115425" y="0"/>
                </a:cubicBezTo>
                <a:cubicBezTo>
                  <a:pt x="1217920" y="-2518"/>
                  <a:pt x="1496235" y="22004"/>
                  <a:pt x="1645189" y="0"/>
                </a:cubicBezTo>
                <a:cubicBezTo>
                  <a:pt x="1794143" y="-22004"/>
                  <a:pt x="1850561" y="7590"/>
                  <a:pt x="2047810" y="0"/>
                </a:cubicBezTo>
                <a:cubicBezTo>
                  <a:pt x="2245059" y="-7590"/>
                  <a:pt x="2520604" y="12845"/>
                  <a:pt x="2662337" y="0"/>
                </a:cubicBezTo>
                <a:cubicBezTo>
                  <a:pt x="2804070" y="-12845"/>
                  <a:pt x="2985281" y="24391"/>
                  <a:pt x="3192102" y="0"/>
                </a:cubicBezTo>
                <a:cubicBezTo>
                  <a:pt x="3398923" y="-24391"/>
                  <a:pt x="3516921" y="32383"/>
                  <a:pt x="3721867" y="0"/>
                </a:cubicBezTo>
                <a:cubicBezTo>
                  <a:pt x="3926813" y="-32383"/>
                  <a:pt x="4301718" y="79386"/>
                  <a:pt x="4463537" y="0"/>
                </a:cubicBezTo>
                <a:cubicBezTo>
                  <a:pt x="4561946" y="6094"/>
                  <a:pt x="4693243" y="76728"/>
                  <a:pt x="4688957" y="225420"/>
                </a:cubicBezTo>
                <a:cubicBezTo>
                  <a:pt x="4689833" y="324269"/>
                  <a:pt x="4686507" y="478363"/>
                  <a:pt x="4688957" y="620061"/>
                </a:cubicBezTo>
                <a:cubicBezTo>
                  <a:pt x="4691407" y="761759"/>
                  <a:pt x="4671401" y="846105"/>
                  <a:pt x="4688957" y="999225"/>
                </a:cubicBezTo>
                <a:cubicBezTo>
                  <a:pt x="4721588" y="1134943"/>
                  <a:pt x="4594388" y="1240591"/>
                  <a:pt x="4463537" y="1224645"/>
                </a:cubicBezTo>
                <a:cubicBezTo>
                  <a:pt x="4333761" y="1226406"/>
                  <a:pt x="4090795" y="1193551"/>
                  <a:pt x="3976154" y="1224645"/>
                </a:cubicBezTo>
                <a:cubicBezTo>
                  <a:pt x="3861513" y="1255739"/>
                  <a:pt x="3632758" y="1180631"/>
                  <a:pt x="3531151" y="1224645"/>
                </a:cubicBezTo>
                <a:cubicBezTo>
                  <a:pt x="3429544" y="1268659"/>
                  <a:pt x="3292597" y="1183654"/>
                  <a:pt x="3128530" y="1224645"/>
                </a:cubicBezTo>
                <a:cubicBezTo>
                  <a:pt x="2964463" y="1265636"/>
                  <a:pt x="2856667" y="1183286"/>
                  <a:pt x="2725909" y="1224645"/>
                </a:cubicBezTo>
                <a:cubicBezTo>
                  <a:pt x="2595151" y="1266004"/>
                  <a:pt x="2473148" y="1196113"/>
                  <a:pt x="2323288" y="1224645"/>
                </a:cubicBezTo>
                <a:cubicBezTo>
                  <a:pt x="2173428" y="1253177"/>
                  <a:pt x="2075977" y="1184846"/>
                  <a:pt x="1920667" y="1224645"/>
                </a:cubicBezTo>
                <a:cubicBezTo>
                  <a:pt x="1765357" y="1264444"/>
                  <a:pt x="1505473" y="1184131"/>
                  <a:pt x="1390902" y="1224645"/>
                </a:cubicBezTo>
                <a:cubicBezTo>
                  <a:pt x="1276331" y="1265159"/>
                  <a:pt x="987801" y="1166042"/>
                  <a:pt x="861138" y="1224645"/>
                </a:cubicBezTo>
                <a:cubicBezTo>
                  <a:pt x="734475" y="1283248"/>
                  <a:pt x="423624" y="1166097"/>
                  <a:pt x="225420" y="1224645"/>
                </a:cubicBezTo>
                <a:cubicBezTo>
                  <a:pt x="106026" y="1216626"/>
                  <a:pt x="5595" y="1092964"/>
                  <a:pt x="0" y="999225"/>
                </a:cubicBezTo>
                <a:cubicBezTo>
                  <a:pt x="-9940" y="914758"/>
                  <a:pt x="24638" y="753684"/>
                  <a:pt x="0" y="627799"/>
                </a:cubicBezTo>
                <a:cubicBezTo>
                  <a:pt x="-24638" y="501914"/>
                  <a:pt x="1048" y="422411"/>
                  <a:pt x="0" y="225420"/>
                </a:cubicBezTo>
                <a:close/>
              </a:path>
              <a:path w="4688957" h="1224645" stroke="0" extrusionOk="0">
                <a:moveTo>
                  <a:pt x="0" y="225420"/>
                </a:moveTo>
                <a:cubicBezTo>
                  <a:pt x="16403" y="83275"/>
                  <a:pt x="111757" y="2637"/>
                  <a:pt x="225420" y="0"/>
                </a:cubicBezTo>
                <a:cubicBezTo>
                  <a:pt x="417144" y="-50744"/>
                  <a:pt x="481728" y="24186"/>
                  <a:pt x="670422" y="0"/>
                </a:cubicBezTo>
                <a:cubicBezTo>
                  <a:pt x="859116" y="-24186"/>
                  <a:pt x="941648" y="43843"/>
                  <a:pt x="1200187" y="0"/>
                </a:cubicBezTo>
                <a:cubicBezTo>
                  <a:pt x="1458727" y="-43843"/>
                  <a:pt x="1598648" y="20833"/>
                  <a:pt x="1729952" y="0"/>
                </a:cubicBezTo>
                <a:cubicBezTo>
                  <a:pt x="1861256" y="-20833"/>
                  <a:pt x="2108365" y="57674"/>
                  <a:pt x="2302097" y="0"/>
                </a:cubicBezTo>
                <a:cubicBezTo>
                  <a:pt x="2495830" y="-57674"/>
                  <a:pt x="2593135" y="32379"/>
                  <a:pt x="2704718" y="0"/>
                </a:cubicBezTo>
                <a:cubicBezTo>
                  <a:pt x="2816301" y="-32379"/>
                  <a:pt x="2946166" y="30737"/>
                  <a:pt x="3107340" y="0"/>
                </a:cubicBezTo>
                <a:cubicBezTo>
                  <a:pt x="3268514" y="-30737"/>
                  <a:pt x="3525172" y="3478"/>
                  <a:pt x="3637104" y="0"/>
                </a:cubicBezTo>
                <a:cubicBezTo>
                  <a:pt x="3749036" y="-3478"/>
                  <a:pt x="4091008" y="36125"/>
                  <a:pt x="4463537" y="0"/>
                </a:cubicBezTo>
                <a:cubicBezTo>
                  <a:pt x="4585607" y="-10377"/>
                  <a:pt x="4700294" y="96701"/>
                  <a:pt x="4688957" y="225420"/>
                </a:cubicBezTo>
                <a:cubicBezTo>
                  <a:pt x="4725618" y="343412"/>
                  <a:pt x="4673062" y="458428"/>
                  <a:pt x="4688957" y="596846"/>
                </a:cubicBezTo>
                <a:cubicBezTo>
                  <a:pt x="4704852" y="735264"/>
                  <a:pt x="4660937" y="893514"/>
                  <a:pt x="4688957" y="999225"/>
                </a:cubicBezTo>
                <a:cubicBezTo>
                  <a:pt x="4654626" y="1130073"/>
                  <a:pt x="4612471" y="1232838"/>
                  <a:pt x="4463537" y="1224645"/>
                </a:cubicBezTo>
                <a:cubicBezTo>
                  <a:pt x="4331121" y="1260377"/>
                  <a:pt x="4180619" y="1172436"/>
                  <a:pt x="3933772" y="1224645"/>
                </a:cubicBezTo>
                <a:cubicBezTo>
                  <a:pt x="3686925" y="1276854"/>
                  <a:pt x="3665883" y="1218620"/>
                  <a:pt x="3531151" y="1224645"/>
                </a:cubicBezTo>
                <a:cubicBezTo>
                  <a:pt x="3396419" y="1230670"/>
                  <a:pt x="3114181" y="1167569"/>
                  <a:pt x="3001387" y="1224645"/>
                </a:cubicBezTo>
                <a:cubicBezTo>
                  <a:pt x="2888593" y="1281721"/>
                  <a:pt x="2678252" y="1164386"/>
                  <a:pt x="2429241" y="1224645"/>
                </a:cubicBezTo>
                <a:cubicBezTo>
                  <a:pt x="2180230" y="1284904"/>
                  <a:pt x="2057836" y="1173822"/>
                  <a:pt x="1814714" y="1224645"/>
                </a:cubicBezTo>
                <a:cubicBezTo>
                  <a:pt x="1571592" y="1275468"/>
                  <a:pt x="1571667" y="1221128"/>
                  <a:pt x="1412093" y="1224645"/>
                </a:cubicBezTo>
                <a:cubicBezTo>
                  <a:pt x="1252519" y="1228162"/>
                  <a:pt x="1085903" y="1156682"/>
                  <a:pt x="797566" y="1224645"/>
                </a:cubicBezTo>
                <a:cubicBezTo>
                  <a:pt x="509229" y="1292608"/>
                  <a:pt x="421676" y="1217598"/>
                  <a:pt x="225420" y="1224645"/>
                </a:cubicBezTo>
                <a:cubicBezTo>
                  <a:pt x="89822" y="1236197"/>
                  <a:pt x="16921" y="1146681"/>
                  <a:pt x="0" y="999225"/>
                </a:cubicBezTo>
                <a:cubicBezTo>
                  <a:pt x="-34221" y="915086"/>
                  <a:pt x="39468" y="741039"/>
                  <a:pt x="0" y="627799"/>
                </a:cubicBezTo>
                <a:cubicBezTo>
                  <a:pt x="-39468" y="514559"/>
                  <a:pt x="36168" y="331704"/>
                  <a:pt x="0" y="225420"/>
                </a:cubicBezTo>
                <a:close/>
              </a:path>
            </a:pathLst>
          </a:custGeom>
          <a:solidFill>
            <a:srgbClr val="C1D6E8"/>
          </a:solidFill>
          <a:ln>
            <a:solidFill>
              <a:srgbClr val="5A5C5E"/>
            </a:solidFill>
            <a:extLst>
              <a:ext uri="{C807C97D-BFC1-408E-A445-0C87EB9F89A2}">
                <ask:lineSketchStyleProps xmlns:ask="http://schemas.microsoft.com/office/drawing/2018/sketchyshapes" sd="817422669">
                  <a:prstGeom prst="roundRect">
                    <a:avLst>
                      <a:gd name="adj" fmla="val 1840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lumMod val="65000"/>
                    <a:lumOff val="35000"/>
                  </a:schemeClr>
                </a:solidFill>
                <a:latin typeface="Constantia" panose="02030602050306030303" pitchFamily="18" charset="0"/>
                <a:cs typeface="Biome" panose="020B0502040204020203" pitchFamily="34" charset="0"/>
              </a:rPr>
              <a:t>Are there other large weather datasets that could complement this analysis?</a:t>
            </a:r>
            <a:endParaRPr lang="en-US" sz="2400" i="1" dirty="0">
              <a:solidFill>
                <a:schemeClr val="tx1">
                  <a:lumMod val="65000"/>
                  <a:lumOff val="35000"/>
                </a:schemeClr>
              </a:solidFill>
              <a:latin typeface="Constantia" panose="02030602050306030303" pitchFamily="18" charset="0"/>
              <a:cs typeface="Biome" panose="020B0502040204020203" pitchFamily="34" charset="0"/>
            </a:endParaRPr>
          </a:p>
        </p:txBody>
      </p:sp>
    </p:spTree>
    <p:extLst>
      <p:ext uri="{BB962C8B-B14F-4D97-AF65-F5344CB8AC3E}">
        <p14:creationId xmlns:p14="http://schemas.microsoft.com/office/powerpoint/2010/main" val="2627757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lar pattern of clouds and sun&#10;&#10;Description automatically generated with medium confidence">
            <a:extLst>
              <a:ext uri="{FF2B5EF4-FFF2-40B4-BE49-F238E27FC236}">
                <a16:creationId xmlns:a16="http://schemas.microsoft.com/office/drawing/2014/main" id="{83AC9BF3-C4B5-F963-9FAF-CC2C16DC01AA}"/>
              </a:ext>
            </a:extLst>
          </p:cNvPr>
          <p:cNvPicPr>
            <a:picLocks noGrp="1" noChangeAspect="1"/>
          </p:cNvPicPr>
          <p:nvPr>
            <p:ph idx="1"/>
          </p:nvPr>
        </p:nvPicPr>
        <p:blipFill rotWithShape="1">
          <a:blip r:embed="rId2">
            <a:alphaModFix amt="70000"/>
            <a:duotone>
              <a:prstClr val="black"/>
              <a:schemeClr val="accent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b="1915"/>
          <a:stretch/>
        </p:blipFill>
        <p:spPr>
          <a:xfrm>
            <a:off x="-43871" y="1"/>
            <a:ext cx="12235871" cy="6858000"/>
          </a:xfrm>
        </p:spPr>
      </p:pic>
      <p:sp>
        <p:nvSpPr>
          <p:cNvPr id="7" name="Rectangle: Rounded Corners 6">
            <a:extLst>
              <a:ext uri="{FF2B5EF4-FFF2-40B4-BE49-F238E27FC236}">
                <a16:creationId xmlns:a16="http://schemas.microsoft.com/office/drawing/2014/main" id="{A7354011-AC19-1B58-FE90-51B4390A1455}"/>
              </a:ext>
            </a:extLst>
          </p:cNvPr>
          <p:cNvSpPr/>
          <p:nvPr/>
        </p:nvSpPr>
        <p:spPr>
          <a:xfrm>
            <a:off x="4540102" y="3163680"/>
            <a:ext cx="3362783" cy="951121"/>
          </a:xfrm>
          <a:custGeom>
            <a:avLst/>
            <a:gdLst>
              <a:gd name="connsiteX0" fmla="*/ 0 w 3362783"/>
              <a:gd name="connsiteY0" fmla="*/ 158523 h 951121"/>
              <a:gd name="connsiteX1" fmla="*/ 158523 w 3362783"/>
              <a:gd name="connsiteY1" fmla="*/ 0 h 951121"/>
              <a:gd name="connsiteX2" fmla="*/ 696603 w 3362783"/>
              <a:gd name="connsiteY2" fmla="*/ 0 h 951121"/>
              <a:gd name="connsiteX3" fmla="*/ 1112854 w 3362783"/>
              <a:gd name="connsiteY3" fmla="*/ 0 h 951121"/>
              <a:gd name="connsiteX4" fmla="*/ 1620477 w 3362783"/>
              <a:gd name="connsiteY4" fmla="*/ 0 h 951121"/>
              <a:gd name="connsiteX5" fmla="*/ 2067185 w 3362783"/>
              <a:gd name="connsiteY5" fmla="*/ 0 h 951121"/>
              <a:gd name="connsiteX6" fmla="*/ 2605265 w 3362783"/>
              <a:gd name="connsiteY6" fmla="*/ 0 h 951121"/>
              <a:gd name="connsiteX7" fmla="*/ 3204260 w 3362783"/>
              <a:gd name="connsiteY7" fmla="*/ 0 h 951121"/>
              <a:gd name="connsiteX8" fmla="*/ 3362783 w 3362783"/>
              <a:gd name="connsiteY8" fmla="*/ 158523 h 951121"/>
              <a:gd name="connsiteX9" fmla="*/ 3362783 w 3362783"/>
              <a:gd name="connsiteY9" fmla="*/ 475561 h 951121"/>
              <a:gd name="connsiteX10" fmla="*/ 3362783 w 3362783"/>
              <a:gd name="connsiteY10" fmla="*/ 792598 h 951121"/>
              <a:gd name="connsiteX11" fmla="*/ 3204260 w 3362783"/>
              <a:gd name="connsiteY11" fmla="*/ 951121 h 951121"/>
              <a:gd name="connsiteX12" fmla="*/ 2635722 w 3362783"/>
              <a:gd name="connsiteY12" fmla="*/ 951121 h 951121"/>
              <a:gd name="connsiteX13" fmla="*/ 2189014 w 3362783"/>
              <a:gd name="connsiteY13" fmla="*/ 951121 h 951121"/>
              <a:gd name="connsiteX14" fmla="*/ 1772764 w 3362783"/>
              <a:gd name="connsiteY14" fmla="*/ 951121 h 951121"/>
              <a:gd name="connsiteX15" fmla="*/ 1326056 w 3362783"/>
              <a:gd name="connsiteY15" fmla="*/ 951121 h 951121"/>
              <a:gd name="connsiteX16" fmla="*/ 848890 w 3362783"/>
              <a:gd name="connsiteY16" fmla="*/ 951121 h 951121"/>
              <a:gd name="connsiteX17" fmla="*/ 158523 w 3362783"/>
              <a:gd name="connsiteY17" fmla="*/ 951121 h 951121"/>
              <a:gd name="connsiteX18" fmla="*/ 0 w 3362783"/>
              <a:gd name="connsiteY18" fmla="*/ 792598 h 951121"/>
              <a:gd name="connsiteX19" fmla="*/ 0 w 3362783"/>
              <a:gd name="connsiteY19" fmla="*/ 462879 h 951121"/>
              <a:gd name="connsiteX20" fmla="*/ 0 w 3362783"/>
              <a:gd name="connsiteY20" fmla="*/ 158523 h 95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62783" h="951121" fill="none" extrusionOk="0">
                <a:moveTo>
                  <a:pt x="0" y="158523"/>
                </a:moveTo>
                <a:cubicBezTo>
                  <a:pt x="7762" y="86341"/>
                  <a:pt x="63764" y="3802"/>
                  <a:pt x="158523" y="0"/>
                </a:cubicBezTo>
                <a:cubicBezTo>
                  <a:pt x="374953" y="-25159"/>
                  <a:pt x="471735" y="45960"/>
                  <a:pt x="696603" y="0"/>
                </a:cubicBezTo>
                <a:cubicBezTo>
                  <a:pt x="921471" y="-45960"/>
                  <a:pt x="977073" y="33444"/>
                  <a:pt x="1112854" y="0"/>
                </a:cubicBezTo>
                <a:cubicBezTo>
                  <a:pt x="1248635" y="-33444"/>
                  <a:pt x="1471937" y="33808"/>
                  <a:pt x="1620477" y="0"/>
                </a:cubicBezTo>
                <a:cubicBezTo>
                  <a:pt x="1769017" y="-33808"/>
                  <a:pt x="1890030" y="49895"/>
                  <a:pt x="2067185" y="0"/>
                </a:cubicBezTo>
                <a:cubicBezTo>
                  <a:pt x="2244340" y="-49895"/>
                  <a:pt x="2427459" y="29556"/>
                  <a:pt x="2605265" y="0"/>
                </a:cubicBezTo>
                <a:cubicBezTo>
                  <a:pt x="2783071" y="-29556"/>
                  <a:pt x="3038814" y="16235"/>
                  <a:pt x="3204260" y="0"/>
                </a:cubicBezTo>
                <a:cubicBezTo>
                  <a:pt x="3286930" y="15215"/>
                  <a:pt x="3357578" y="54582"/>
                  <a:pt x="3362783" y="158523"/>
                </a:cubicBezTo>
                <a:cubicBezTo>
                  <a:pt x="3389946" y="306461"/>
                  <a:pt x="3360898" y="322460"/>
                  <a:pt x="3362783" y="475561"/>
                </a:cubicBezTo>
                <a:cubicBezTo>
                  <a:pt x="3364668" y="628662"/>
                  <a:pt x="3327826" y="689401"/>
                  <a:pt x="3362783" y="792598"/>
                </a:cubicBezTo>
                <a:cubicBezTo>
                  <a:pt x="3353292" y="885470"/>
                  <a:pt x="3297905" y="967636"/>
                  <a:pt x="3204260" y="951121"/>
                </a:cubicBezTo>
                <a:cubicBezTo>
                  <a:pt x="3033800" y="986457"/>
                  <a:pt x="2764043" y="912070"/>
                  <a:pt x="2635722" y="951121"/>
                </a:cubicBezTo>
                <a:cubicBezTo>
                  <a:pt x="2507401" y="990172"/>
                  <a:pt x="2386793" y="901153"/>
                  <a:pt x="2189014" y="951121"/>
                </a:cubicBezTo>
                <a:cubicBezTo>
                  <a:pt x="1991235" y="1001089"/>
                  <a:pt x="1932564" y="909565"/>
                  <a:pt x="1772764" y="951121"/>
                </a:cubicBezTo>
                <a:cubicBezTo>
                  <a:pt x="1612964" y="992677"/>
                  <a:pt x="1545617" y="911228"/>
                  <a:pt x="1326056" y="951121"/>
                </a:cubicBezTo>
                <a:cubicBezTo>
                  <a:pt x="1106495" y="991014"/>
                  <a:pt x="1021328" y="940573"/>
                  <a:pt x="848890" y="951121"/>
                </a:cubicBezTo>
                <a:cubicBezTo>
                  <a:pt x="676452" y="961669"/>
                  <a:pt x="387127" y="942443"/>
                  <a:pt x="158523" y="951121"/>
                </a:cubicBezTo>
                <a:cubicBezTo>
                  <a:pt x="63840" y="958202"/>
                  <a:pt x="16758" y="883909"/>
                  <a:pt x="0" y="792598"/>
                </a:cubicBezTo>
                <a:cubicBezTo>
                  <a:pt x="-30305" y="635638"/>
                  <a:pt x="16823" y="546368"/>
                  <a:pt x="0" y="462879"/>
                </a:cubicBezTo>
                <a:cubicBezTo>
                  <a:pt x="-16823" y="379390"/>
                  <a:pt x="10452" y="247558"/>
                  <a:pt x="0" y="158523"/>
                </a:cubicBezTo>
                <a:close/>
              </a:path>
              <a:path w="3362783" h="951121" stroke="0" extrusionOk="0">
                <a:moveTo>
                  <a:pt x="0" y="158523"/>
                </a:moveTo>
                <a:cubicBezTo>
                  <a:pt x="-15557" y="61377"/>
                  <a:pt x="58790" y="4573"/>
                  <a:pt x="158523" y="0"/>
                </a:cubicBezTo>
                <a:cubicBezTo>
                  <a:pt x="390939" y="-28139"/>
                  <a:pt x="465670" y="34000"/>
                  <a:pt x="727061" y="0"/>
                </a:cubicBezTo>
                <a:cubicBezTo>
                  <a:pt x="988452" y="-34000"/>
                  <a:pt x="968807" y="34578"/>
                  <a:pt x="1204226" y="0"/>
                </a:cubicBezTo>
                <a:cubicBezTo>
                  <a:pt x="1439646" y="-34578"/>
                  <a:pt x="1530334" y="4411"/>
                  <a:pt x="1650934" y="0"/>
                </a:cubicBezTo>
                <a:cubicBezTo>
                  <a:pt x="1771534" y="-4411"/>
                  <a:pt x="2022742" y="34950"/>
                  <a:pt x="2189014" y="0"/>
                </a:cubicBezTo>
                <a:cubicBezTo>
                  <a:pt x="2355286" y="-34950"/>
                  <a:pt x="2548928" y="54287"/>
                  <a:pt x="2666180" y="0"/>
                </a:cubicBezTo>
                <a:cubicBezTo>
                  <a:pt x="2783432" y="-54287"/>
                  <a:pt x="3078647" y="21757"/>
                  <a:pt x="3204260" y="0"/>
                </a:cubicBezTo>
                <a:cubicBezTo>
                  <a:pt x="3289761" y="-19544"/>
                  <a:pt x="3352465" y="85311"/>
                  <a:pt x="3362783" y="158523"/>
                </a:cubicBezTo>
                <a:cubicBezTo>
                  <a:pt x="3394847" y="254780"/>
                  <a:pt x="3327790" y="386960"/>
                  <a:pt x="3362783" y="462879"/>
                </a:cubicBezTo>
                <a:cubicBezTo>
                  <a:pt x="3397776" y="538798"/>
                  <a:pt x="3327894" y="671342"/>
                  <a:pt x="3362783" y="792598"/>
                </a:cubicBezTo>
                <a:cubicBezTo>
                  <a:pt x="3374650" y="897813"/>
                  <a:pt x="3293547" y="969116"/>
                  <a:pt x="3204260" y="951121"/>
                </a:cubicBezTo>
                <a:cubicBezTo>
                  <a:pt x="3065507" y="956026"/>
                  <a:pt x="2950935" y="936634"/>
                  <a:pt x="2788009" y="951121"/>
                </a:cubicBezTo>
                <a:cubicBezTo>
                  <a:pt x="2625083" y="965608"/>
                  <a:pt x="2417135" y="938291"/>
                  <a:pt x="2219472" y="951121"/>
                </a:cubicBezTo>
                <a:cubicBezTo>
                  <a:pt x="2021809" y="963951"/>
                  <a:pt x="1979113" y="913342"/>
                  <a:pt x="1772764" y="951121"/>
                </a:cubicBezTo>
                <a:cubicBezTo>
                  <a:pt x="1566415" y="988900"/>
                  <a:pt x="1378824" y="907902"/>
                  <a:pt x="1265141" y="951121"/>
                </a:cubicBezTo>
                <a:cubicBezTo>
                  <a:pt x="1151458" y="994340"/>
                  <a:pt x="947264" y="940380"/>
                  <a:pt x="696603" y="951121"/>
                </a:cubicBezTo>
                <a:cubicBezTo>
                  <a:pt x="445942" y="961862"/>
                  <a:pt x="368231" y="913778"/>
                  <a:pt x="158523" y="951121"/>
                </a:cubicBezTo>
                <a:cubicBezTo>
                  <a:pt x="69549" y="953668"/>
                  <a:pt x="8964" y="886809"/>
                  <a:pt x="0" y="792598"/>
                </a:cubicBezTo>
                <a:cubicBezTo>
                  <a:pt x="-8402" y="731304"/>
                  <a:pt x="32910" y="631821"/>
                  <a:pt x="0" y="488242"/>
                </a:cubicBezTo>
                <a:cubicBezTo>
                  <a:pt x="-32910" y="344663"/>
                  <a:pt x="2785" y="265173"/>
                  <a:pt x="0" y="158523"/>
                </a:cubicBezTo>
                <a:close/>
              </a:path>
            </a:pathLst>
          </a:custGeom>
          <a:solidFill>
            <a:srgbClr val="C1D6E8"/>
          </a:solidFill>
          <a:ln>
            <a:solidFill>
              <a:srgbClr val="5A5C5E"/>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Constantia" panose="02030602050306030303" pitchFamily="18" charset="0"/>
                <a:cs typeface="Biome" panose="020B0502040204020203" pitchFamily="34" charset="0"/>
              </a:rPr>
              <a:t>Tiffany Kinney</a:t>
            </a:r>
          </a:p>
          <a:p>
            <a:pPr algn="ctr"/>
            <a:r>
              <a:rPr lang="en-US" sz="2000" dirty="0">
                <a:solidFill>
                  <a:schemeClr val="tx1">
                    <a:lumMod val="65000"/>
                    <a:lumOff val="35000"/>
                  </a:schemeClr>
                </a:solidFill>
                <a:latin typeface="Constantia" panose="02030602050306030303" pitchFamily="18" charset="0"/>
                <a:cs typeface="Biome" panose="020B0502040204020203" pitchFamily="34" charset="0"/>
              </a:rPr>
              <a:t>tiffkinney@gmail.com</a:t>
            </a:r>
          </a:p>
        </p:txBody>
      </p:sp>
      <p:sp>
        <p:nvSpPr>
          <p:cNvPr id="3" name="Title 1">
            <a:extLst>
              <a:ext uri="{FF2B5EF4-FFF2-40B4-BE49-F238E27FC236}">
                <a16:creationId xmlns:a16="http://schemas.microsoft.com/office/drawing/2014/main" id="{2DB45CA0-396C-AE88-148C-02A37E2664AB}"/>
              </a:ext>
            </a:extLst>
          </p:cNvPr>
          <p:cNvSpPr txBox="1">
            <a:spLocks/>
          </p:cNvSpPr>
          <p:nvPr/>
        </p:nvSpPr>
        <p:spPr>
          <a:xfrm>
            <a:off x="558684" y="318976"/>
            <a:ext cx="40664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bg1">
                      <a:lumMod val="50000"/>
                    </a:schemeClr>
                  </a:solidFill>
                </a:ln>
                <a:solidFill>
                  <a:schemeClr val="tx2">
                    <a:lumMod val="10000"/>
                    <a:lumOff val="90000"/>
                  </a:schemeClr>
                </a:solidFill>
                <a:effectLst>
                  <a:innerShdw blurRad="63500" dist="50800" dir="16200000">
                    <a:prstClr val="black">
                      <a:alpha val="50000"/>
                    </a:prstClr>
                  </a:innerShdw>
                </a:effectLst>
                <a:latin typeface="Constantia" panose="02030602050306030303" pitchFamily="18" charset="0"/>
              </a:rPr>
              <a:t>Thank You!</a:t>
            </a:r>
          </a:p>
        </p:txBody>
      </p:sp>
    </p:spTree>
    <p:extLst>
      <p:ext uri="{BB962C8B-B14F-4D97-AF65-F5344CB8AC3E}">
        <p14:creationId xmlns:p14="http://schemas.microsoft.com/office/powerpoint/2010/main" val="293516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rcular pattern of clouds and sun&#10;&#10;Description automatically generated with medium confidence">
            <a:extLst>
              <a:ext uri="{FF2B5EF4-FFF2-40B4-BE49-F238E27FC236}">
                <a16:creationId xmlns:a16="http://schemas.microsoft.com/office/drawing/2014/main" id="{83AC9BF3-C4B5-F963-9FAF-CC2C16DC01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179" b="1915"/>
          <a:stretch/>
        </p:blipFill>
        <p:spPr>
          <a:xfrm>
            <a:off x="6096000" y="1"/>
            <a:ext cx="6096000" cy="6858000"/>
          </a:xfrm>
        </p:spPr>
      </p:pic>
      <p:pic>
        <p:nvPicPr>
          <p:cNvPr id="3" name="Content Placeholder 4" descr="A circular pattern of clouds and sun&#10;&#10;Description automatically generated with medium confidence">
            <a:extLst>
              <a:ext uri="{FF2B5EF4-FFF2-40B4-BE49-F238E27FC236}">
                <a16:creationId xmlns:a16="http://schemas.microsoft.com/office/drawing/2014/main" id="{8E220DCC-915E-3810-AAC2-7D3F1C82572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r="49821" b="1915"/>
          <a:stretch/>
        </p:blipFill>
        <p:spPr>
          <a:xfrm>
            <a:off x="0" y="0"/>
            <a:ext cx="6139871" cy="6858000"/>
          </a:xfrm>
          <a:prstGeom prst="rect">
            <a:avLst/>
          </a:prstGeom>
        </p:spPr>
      </p:pic>
      <p:sp>
        <p:nvSpPr>
          <p:cNvPr id="6" name="Rectangle: Rounded Corners 5">
            <a:extLst>
              <a:ext uri="{FF2B5EF4-FFF2-40B4-BE49-F238E27FC236}">
                <a16:creationId xmlns:a16="http://schemas.microsoft.com/office/drawing/2014/main" id="{3A4D949A-99DE-822F-4075-5CDCC5BFC87A}"/>
              </a:ext>
            </a:extLst>
          </p:cNvPr>
          <p:cNvSpPr/>
          <p:nvPr/>
        </p:nvSpPr>
        <p:spPr>
          <a:xfrm>
            <a:off x="6536469" y="3484275"/>
            <a:ext cx="5057265" cy="1215012"/>
          </a:xfrm>
          <a:custGeom>
            <a:avLst/>
            <a:gdLst>
              <a:gd name="connsiteX0" fmla="*/ 0 w 5057265"/>
              <a:gd name="connsiteY0" fmla="*/ 202506 h 1215012"/>
              <a:gd name="connsiteX1" fmla="*/ 202506 w 5057265"/>
              <a:gd name="connsiteY1" fmla="*/ 0 h 1215012"/>
              <a:gd name="connsiteX2" fmla="*/ 690993 w 5057265"/>
              <a:gd name="connsiteY2" fmla="*/ 0 h 1215012"/>
              <a:gd name="connsiteX3" fmla="*/ 1179479 w 5057265"/>
              <a:gd name="connsiteY3" fmla="*/ 0 h 1215012"/>
              <a:gd name="connsiteX4" fmla="*/ 1854056 w 5057265"/>
              <a:gd name="connsiteY4" fmla="*/ 0 h 1215012"/>
              <a:gd name="connsiteX5" fmla="*/ 2482110 w 5057265"/>
              <a:gd name="connsiteY5" fmla="*/ 0 h 1215012"/>
              <a:gd name="connsiteX6" fmla="*/ 3063642 w 5057265"/>
              <a:gd name="connsiteY6" fmla="*/ 0 h 1215012"/>
              <a:gd name="connsiteX7" fmla="*/ 3505606 w 5057265"/>
              <a:gd name="connsiteY7" fmla="*/ 0 h 1215012"/>
              <a:gd name="connsiteX8" fmla="*/ 4133660 w 5057265"/>
              <a:gd name="connsiteY8" fmla="*/ 0 h 1215012"/>
              <a:gd name="connsiteX9" fmla="*/ 4854759 w 5057265"/>
              <a:gd name="connsiteY9" fmla="*/ 0 h 1215012"/>
              <a:gd name="connsiteX10" fmla="*/ 5057265 w 5057265"/>
              <a:gd name="connsiteY10" fmla="*/ 202506 h 1215012"/>
              <a:gd name="connsiteX11" fmla="*/ 5057265 w 5057265"/>
              <a:gd name="connsiteY11" fmla="*/ 583206 h 1215012"/>
              <a:gd name="connsiteX12" fmla="*/ 5057265 w 5057265"/>
              <a:gd name="connsiteY12" fmla="*/ 1012506 h 1215012"/>
              <a:gd name="connsiteX13" fmla="*/ 4854759 w 5057265"/>
              <a:gd name="connsiteY13" fmla="*/ 1215012 h 1215012"/>
              <a:gd name="connsiteX14" fmla="*/ 4319750 w 5057265"/>
              <a:gd name="connsiteY14" fmla="*/ 1215012 h 1215012"/>
              <a:gd name="connsiteX15" fmla="*/ 3784741 w 5057265"/>
              <a:gd name="connsiteY15" fmla="*/ 1215012 h 1215012"/>
              <a:gd name="connsiteX16" fmla="*/ 3156687 w 5057265"/>
              <a:gd name="connsiteY16" fmla="*/ 1215012 h 1215012"/>
              <a:gd name="connsiteX17" fmla="*/ 2668200 w 5057265"/>
              <a:gd name="connsiteY17" fmla="*/ 1215012 h 1215012"/>
              <a:gd name="connsiteX18" fmla="*/ 2040146 w 5057265"/>
              <a:gd name="connsiteY18" fmla="*/ 1215012 h 1215012"/>
              <a:gd name="connsiteX19" fmla="*/ 1551659 w 5057265"/>
              <a:gd name="connsiteY19" fmla="*/ 1215012 h 1215012"/>
              <a:gd name="connsiteX20" fmla="*/ 970128 w 5057265"/>
              <a:gd name="connsiteY20" fmla="*/ 1215012 h 1215012"/>
              <a:gd name="connsiteX21" fmla="*/ 202506 w 5057265"/>
              <a:gd name="connsiteY21" fmla="*/ 1215012 h 1215012"/>
              <a:gd name="connsiteX22" fmla="*/ 0 w 5057265"/>
              <a:gd name="connsiteY22" fmla="*/ 1012506 h 1215012"/>
              <a:gd name="connsiteX23" fmla="*/ 0 w 5057265"/>
              <a:gd name="connsiteY23" fmla="*/ 599406 h 1215012"/>
              <a:gd name="connsiteX24" fmla="*/ 0 w 5057265"/>
              <a:gd name="connsiteY24" fmla="*/ 202506 h 121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7265" h="1215012" fill="none" extrusionOk="0">
                <a:moveTo>
                  <a:pt x="0" y="202506"/>
                </a:moveTo>
                <a:cubicBezTo>
                  <a:pt x="-2972" y="92143"/>
                  <a:pt x="84768" y="-13944"/>
                  <a:pt x="202506" y="0"/>
                </a:cubicBezTo>
                <a:cubicBezTo>
                  <a:pt x="393146" y="-8575"/>
                  <a:pt x="458682" y="6904"/>
                  <a:pt x="690993" y="0"/>
                </a:cubicBezTo>
                <a:cubicBezTo>
                  <a:pt x="923304" y="-6904"/>
                  <a:pt x="1019657" y="51641"/>
                  <a:pt x="1179479" y="0"/>
                </a:cubicBezTo>
                <a:cubicBezTo>
                  <a:pt x="1339301" y="-51641"/>
                  <a:pt x="1538689" y="1013"/>
                  <a:pt x="1854056" y="0"/>
                </a:cubicBezTo>
                <a:cubicBezTo>
                  <a:pt x="2169423" y="-1013"/>
                  <a:pt x="2210016" y="5085"/>
                  <a:pt x="2482110" y="0"/>
                </a:cubicBezTo>
                <a:cubicBezTo>
                  <a:pt x="2754204" y="-5085"/>
                  <a:pt x="2813636" y="34195"/>
                  <a:pt x="3063642" y="0"/>
                </a:cubicBezTo>
                <a:cubicBezTo>
                  <a:pt x="3313648" y="-34195"/>
                  <a:pt x="3344751" y="52867"/>
                  <a:pt x="3505606" y="0"/>
                </a:cubicBezTo>
                <a:cubicBezTo>
                  <a:pt x="3666461" y="-52867"/>
                  <a:pt x="4002142" y="65028"/>
                  <a:pt x="4133660" y="0"/>
                </a:cubicBezTo>
                <a:cubicBezTo>
                  <a:pt x="4265178" y="-65028"/>
                  <a:pt x="4583963" y="9493"/>
                  <a:pt x="4854759" y="0"/>
                </a:cubicBezTo>
                <a:cubicBezTo>
                  <a:pt x="4993221" y="-424"/>
                  <a:pt x="5060102" y="86287"/>
                  <a:pt x="5057265" y="202506"/>
                </a:cubicBezTo>
                <a:cubicBezTo>
                  <a:pt x="5073814" y="366280"/>
                  <a:pt x="5043114" y="489436"/>
                  <a:pt x="5057265" y="583206"/>
                </a:cubicBezTo>
                <a:cubicBezTo>
                  <a:pt x="5071416" y="676976"/>
                  <a:pt x="5051275" y="821761"/>
                  <a:pt x="5057265" y="1012506"/>
                </a:cubicBezTo>
                <a:cubicBezTo>
                  <a:pt x="5038171" y="1121098"/>
                  <a:pt x="4960349" y="1222116"/>
                  <a:pt x="4854759" y="1215012"/>
                </a:cubicBezTo>
                <a:cubicBezTo>
                  <a:pt x="4596969" y="1259853"/>
                  <a:pt x="4429172" y="1203214"/>
                  <a:pt x="4319750" y="1215012"/>
                </a:cubicBezTo>
                <a:cubicBezTo>
                  <a:pt x="4210328" y="1226810"/>
                  <a:pt x="4016251" y="1207276"/>
                  <a:pt x="3784741" y="1215012"/>
                </a:cubicBezTo>
                <a:cubicBezTo>
                  <a:pt x="3553231" y="1222748"/>
                  <a:pt x="3437392" y="1194056"/>
                  <a:pt x="3156687" y="1215012"/>
                </a:cubicBezTo>
                <a:cubicBezTo>
                  <a:pt x="2875982" y="1235968"/>
                  <a:pt x="2839972" y="1194627"/>
                  <a:pt x="2668200" y="1215012"/>
                </a:cubicBezTo>
                <a:cubicBezTo>
                  <a:pt x="2496428" y="1235397"/>
                  <a:pt x="2351878" y="1213194"/>
                  <a:pt x="2040146" y="1215012"/>
                </a:cubicBezTo>
                <a:cubicBezTo>
                  <a:pt x="1728414" y="1216830"/>
                  <a:pt x="1780827" y="1180609"/>
                  <a:pt x="1551659" y="1215012"/>
                </a:cubicBezTo>
                <a:cubicBezTo>
                  <a:pt x="1322491" y="1249415"/>
                  <a:pt x="1189518" y="1196004"/>
                  <a:pt x="970128" y="1215012"/>
                </a:cubicBezTo>
                <a:cubicBezTo>
                  <a:pt x="750738" y="1234020"/>
                  <a:pt x="548165" y="1166155"/>
                  <a:pt x="202506" y="1215012"/>
                </a:cubicBezTo>
                <a:cubicBezTo>
                  <a:pt x="78864" y="1239768"/>
                  <a:pt x="-5737" y="1114445"/>
                  <a:pt x="0" y="1012506"/>
                </a:cubicBezTo>
                <a:cubicBezTo>
                  <a:pt x="-20395" y="832180"/>
                  <a:pt x="38558" y="798519"/>
                  <a:pt x="0" y="599406"/>
                </a:cubicBezTo>
                <a:cubicBezTo>
                  <a:pt x="-38558" y="400293"/>
                  <a:pt x="36181" y="400529"/>
                  <a:pt x="0" y="202506"/>
                </a:cubicBezTo>
                <a:close/>
              </a:path>
              <a:path w="5057265" h="1215012" stroke="0" extrusionOk="0">
                <a:moveTo>
                  <a:pt x="0" y="202506"/>
                </a:moveTo>
                <a:cubicBezTo>
                  <a:pt x="10135" y="106511"/>
                  <a:pt x="87701" y="9248"/>
                  <a:pt x="202506" y="0"/>
                </a:cubicBezTo>
                <a:cubicBezTo>
                  <a:pt x="409204" y="-23728"/>
                  <a:pt x="618732" y="61066"/>
                  <a:pt x="784038" y="0"/>
                </a:cubicBezTo>
                <a:cubicBezTo>
                  <a:pt x="949344" y="-61066"/>
                  <a:pt x="1185061" y="26878"/>
                  <a:pt x="1365569" y="0"/>
                </a:cubicBezTo>
                <a:cubicBezTo>
                  <a:pt x="1546077" y="-26878"/>
                  <a:pt x="1654937" y="8591"/>
                  <a:pt x="1854056" y="0"/>
                </a:cubicBezTo>
                <a:cubicBezTo>
                  <a:pt x="2053175" y="-8591"/>
                  <a:pt x="2283534" y="15841"/>
                  <a:pt x="2482110" y="0"/>
                </a:cubicBezTo>
                <a:cubicBezTo>
                  <a:pt x="2680686" y="-15841"/>
                  <a:pt x="2740566" y="21758"/>
                  <a:pt x="2970597" y="0"/>
                </a:cubicBezTo>
                <a:cubicBezTo>
                  <a:pt x="3200628" y="-21758"/>
                  <a:pt x="3262610" y="4070"/>
                  <a:pt x="3412561" y="0"/>
                </a:cubicBezTo>
                <a:cubicBezTo>
                  <a:pt x="3562512" y="-4070"/>
                  <a:pt x="3764803" y="17718"/>
                  <a:pt x="3854525" y="0"/>
                </a:cubicBezTo>
                <a:cubicBezTo>
                  <a:pt x="3944247" y="-17718"/>
                  <a:pt x="4416702" y="18740"/>
                  <a:pt x="4854759" y="0"/>
                </a:cubicBezTo>
                <a:cubicBezTo>
                  <a:pt x="4964266" y="-668"/>
                  <a:pt x="5060277" y="102135"/>
                  <a:pt x="5057265" y="202506"/>
                </a:cubicBezTo>
                <a:cubicBezTo>
                  <a:pt x="5099077" y="348619"/>
                  <a:pt x="5044343" y="436150"/>
                  <a:pt x="5057265" y="599406"/>
                </a:cubicBezTo>
                <a:cubicBezTo>
                  <a:pt x="5070187" y="762662"/>
                  <a:pt x="5014523" y="820583"/>
                  <a:pt x="5057265" y="1012506"/>
                </a:cubicBezTo>
                <a:cubicBezTo>
                  <a:pt x="5075462" y="1102537"/>
                  <a:pt x="4937639" y="1229612"/>
                  <a:pt x="4854759" y="1215012"/>
                </a:cubicBezTo>
                <a:cubicBezTo>
                  <a:pt x="4706408" y="1289974"/>
                  <a:pt x="4494678" y="1212852"/>
                  <a:pt x="4226705" y="1215012"/>
                </a:cubicBezTo>
                <a:cubicBezTo>
                  <a:pt x="3958732" y="1217172"/>
                  <a:pt x="3958512" y="1206978"/>
                  <a:pt x="3691696" y="1215012"/>
                </a:cubicBezTo>
                <a:cubicBezTo>
                  <a:pt x="3424880" y="1223046"/>
                  <a:pt x="3437152" y="1185113"/>
                  <a:pt x="3249732" y="1215012"/>
                </a:cubicBezTo>
                <a:cubicBezTo>
                  <a:pt x="3062312" y="1244911"/>
                  <a:pt x="2785313" y="1214591"/>
                  <a:pt x="2621678" y="1215012"/>
                </a:cubicBezTo>
                <a:cubicBezTo>
                  <a:pt x="2458043" y="1215433"/>
                  <a:pt x="2330584" y="1211878"/>
                  <a:pt x="2179714" y="1215012"/>
                </a:cubicBezTo>
                <a:cubicBezTo>
                  <a:pt x="2028844" y="1218146"/>
                  <a:pt x="1764058" y="1177356"/>
                  <a:pt x="1551659" y="1215012"/>
                </a:cubicBezTo>
                <a:cubicBezTo>
                  <a:pt x="1339261" y="1252668"/>
                  <a:pt x="1220720" y="1173370"/>
                  <a:pt x="1063173" y="1215012"/>
                </a:cubicBezTo>
                <a:cubicBezTo>
                  <a:pt x="905626" y="1256654"/>
                  <a:pt x="459737" y="1112432"/>
                  <a:pt x="202506" y="1215012"/>
                </a:cubicBezTo>
                <a:cubicBezTo>
                  <a:pt x="116014" y="1195397"/>
                  <a:pt x="-9107" y="1129491"/>
                  <a:pt x="0" y="1012506"/>
                </a:cubicBezTo>
                <a:cubicBezTo>
                  <a:pt x="-34704" y="930514"/>
                  <a:pt x="7862" y="715177"/>
                  <a:pt x="0" y="607506"/>
                </a:cubicBezTo>
                <a:cubicBezTo>
                  <a:pt x="-7862" y="499835"/>
                  <a:pt x="12967" y="357210"/>
                  <a:pt x="0" y="202506"/>
                </a:cubicBezTo>
                <a:close/>
              </a:path>
            </a:pathLst>
          </a:custGeom>
          <a:solidFill>
            <a:srgbClr val="C1D6E8"/>
          </a:solidFill>
          <a:ln>
            <a:solidFill>
              <a:srgbClr val="5A5C5E"/>
            </a:solidFill>
            <a:extLst>
              <a:ext uri="{C807C97D-BFC1-408E-A445-0C87EB9F89A2}">
                <ask:lineSketchStyleProps xmlns:ask="http://schemas.microsoft.com/office/drawing/2018/sketchyshapes" sd="87461448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lumMod val="65000"/>
                    <a:lumOff val="35000"/>
                  </a:schemeClr>
                </a:solidFill>
                <a:latin typeface="Constantia" panose="02030602050306030303" pitchFamily="18" charset="0"/>
                <a:cs typeface="Biome" panose="020B0502040204020203" pitchFamily="34" charset="0"/>
              </a:rPr>
              <a:t>Data Source: </a:t>
            </a:r>
          </a:p>
          <a:p>
            <a:r>
              <a:rPr lang="en-US" dirty="0">
                <a:solidFill>
                  <a:schemeClr val="tx1">
                    <a:lumMod val="65000"/>
                    <a:lumOff val="35000"/>
                  </a:schemeClr>
                </a:solidFill>
                <a:latin typeface="Constantia" panose="02030602050306030303" pitchFamily="18" charset="0"/>
                <a:cs typeface="Biome" panose="020B0502040204020203" pitchFamily="34" charset="0"/>
              </a:rPr>
              <a:t>Collected by the </a:t>
            </a:r>
            <a:r>
              <a:rPr lang="en-US" dirty="0">
                <a:solidFill>
                  <a:schemeClr val="tx1">
                    <a:lumMod val="65000"/>
                    <a:lumOff val="35000"/>
                  </a:schemeClr>
                </a:solidFill>
                <a:latin typeface="Constantia" panose="02030602050306030303" pitchFamily="18" charset="0"/>
                <a:cs typeface="Biome" panose="020B0502040204020203" pitchFamily="34" charset="0"/>
                <a:hlinkClick r:id="rId5"/>
              </a:rPr>
              <a:t>European Climate Assessment </a:t>
            </a:r>
            <a:r>
              <a:rPr lang="en-US" dirty="0">
                <a:solidFill>
                  <a:schemeClr val="tx1">
                    <a:lumMod val="65000"/>
                    <a:lumOff val="35000"/>
                  </a:schemeClr>
                </a:solidFill>
                <a:latin typeface="Constantia" panose="02030602050306030303" pitchFamily="18" charset="0"/>
                <a:cs typeface="Biome" panose="020B0502040204020203" pitchFamily="34" charset="0"/>
              </a:rPr>
              <a:t>&amp; Data Set project from 18 different weather stations across Europe from the 1960 to 2022.</a:t>
            </a:r>
          </a:p>
        </p:txBody>
      </p:sp>
      <p:sp>
        <p:nvSpPr>
          <p:cNvPr id="7" name="Rectangle: Rounded Corners 6">
            <a:extLst>
              <a:ext uri="{FF2B5EF4-FFF2-40B4-BE49-F238E27FC236}">
                <a16:creationId xmlns:a16="http://schemas.microsoft.com/office/drawing/2014/main" id="{00C42D53-0210-6DE0-59AF-85EF0A58ED19}"/>
              </a:ext>
            </a:extLst>
          </p:cNvPr>
          <p:cNvSpPr/>
          <p:nvPr/>
        </p:nvSpPr>
        <p:spPr>
          <a:xfrm>
            <a:off x="6545451" y="1910295"/>
            <a:ext cx="5048283" cy="1325563"/>
          </a:xfrm>
          <a:custGeom>
            <a:avLst/>
            <a:gdLst>
              <a:gd name="connsiteX0" fmla="*/ 0 w 5048283"/>
              <a:gd name="connsiteY0" fmla="*/ 220932 h 1325563"/>
              <a:gd name="connsiteX1" fmla="*/ 220932 w 5048283"/>
              <a:gd name="connsiteY1" fmla="*/ 0 h 1325563"/>
              <a:gd name="connsiteX2" fmla="*/ 796734 w 5048283"/>
              <a:gd name="connsiteY2" fmla="*/ 0 h 1325563"/>
              <a:gd name="connsiteX3" fmla="*/ 1234344 w 5048283"/>
              <a:gd name="connsiteY3" fmla="*/ 0 h 1325563"/>
              <a:gd name="connsiteX4" fmla="*/ 1902275 w 5048283"/>
              <a:gd name="connsiteY4" fmla="*/ 0 h 1325563"/>
              <a:gd name="connsiteX5" fmla="*/ 2432013 w 5048283"/>
              <a:gd name="connsiteY5" fmla="*/ 0 h 1325563"/>
              <a:gd name="connsiteX6" fmla="*/ 2869623 w 5048283"/>
              <a:gd name="connsiteY6" fmla="*/ 0 h 1325563"/>
              <a:gd name="connsiteX7" fmla="*/ 3537554 w 5048283"/>
              <a:gd name="connsiteY7" fmla="*/ 0 h 1325563"/>
              <a:gd name="connsiteX8" fmla="*/ 4021228 w 5048283"/>
              <a:gd name="connsiteY8" fmla="*/ 0 h 1325563"/>
              <a:gd name="connsiteX9" fmla="*/ 4827351 w 5048283"/>
              <a:gd name="connsiteY9" fmla="*/ 0 h 1325563"/>
              <a:gd name="connsiteX10" fmla="*/ 5048283 w 5048283"/>
              <a:gd name="connsiteY10" fmla="*/ 220932 h 1325563"/>
              <a:gd name="connsiteX11" fmla="*/ 5048283 w 5048283"/>
              <a:gd name="connsiteY11" fmla="*/ 662782 h 1325563"/>
              <a:gd name="connsiteX12" fmla="*/ 5048283 w 5048283"/>
              <a:gd name="connsiteY12" fmla="*/ 1104631 h 1325563"/>
              <a:gd name="connsiteX13" fmla="*/ 4827351 w 5048283"/>
              <a:gd name="connsiteY13" fmla="*/ 1325563 h 1325563"/>
              <a:gd name="connsiteX14" fmla="*/ 4251549 w 5048283"/>
              <a:gd name="connsiteY14" fmla="*/ 1325563 h 1325563"/>
              <a:gd name="connsiteX15" fmla="*/ 3675746 w 5048283"/>
              <a:gd name="connsiteY15" fmla="*/ 1325563 h 1325563"/>
              <a:gd name="connsiteX16" fmla="*/ 3192072 w 5048283"/>
              <a:gd name="connsiteY16" fmla="*/ 1325563 h 1325563"/>
              <a:gd name="connsiteX17" fmla="*/ 2662334 w 5048283"/>
              <a:gd name="connsiteY17" fmla="*/ 1325563 h 1325563"/>
              <a:gd name="connsiteX18" fmla="*/ 2178660 w 5048283"/>
              <a:gd name="connsiteY18" fmla="*/ 1325563 h 1325563"/>
              <a:gd name="connsiteX19" fmla="*/ 1648922 w 5048283"/>
              <a:gd name="connsiteY19" fmla="*/ 1325563 h 1325563"/>
              <a:gd name="connsiteX20" fmla="*/ 1119184 w 5048283"/>
              <a:gd name="connsiteY20" fmla="*/ 1325563 h 1325563"/>
              <a:gd name="connsiteX21" fmla="*/ 220932 w 5048283"/>
              <a:gd name="connsiteY21" fmla="*/ 1325563 h 1325563"/>
              <a:gd name="connsiteX22" fmla="*/ 0 w 5048283"/>
              <a:gd name="connsiteY22" fmla="*/ 1104631 h 1325563"/>
              <a:gd name="connsiteX23" fmla="*/ 0 w 5048283"/>
              <a:gd name="connsiteY23" fmla="*/ 653945 h 1325563"/>
              <a:gd name="connsiteX24" fmla="*/ 0 w 5048283"/>
              <a:gd name="connsiteY24" fmla="*/ 220932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48283" h="1325563" fill="none" extrusionOk="0">
                <a:moveTo>
                  <a:pt x="0" y="220932"/>
                </a:moveTo>
                <a:cubicBezTo>
                  <a:pt x="1356" y="93969"/>
                  <a:pt x="125816" y="3987"/>
                  <a:pt x="220932" y="0"/>
                </a:cubicBezTo>
                <a:cubicBezTo>
                  <a:pt x="422925" y="-25608"/>
                  <a:pt x="665297" y="5890"/>
                  <a:pt x="796734" y="0"/>
                </a:cubicBezTo>
                <a:cubicBezTo>
                  <a:pt x="928171" y="-5890"/>
                  <a:pt x="1134864" y="22115"/>
                  <a:pt x="1234344" y="0"/>
                </a:cubicBezTo>
                <a:cubicBezTo>
                  <a:pt x="1333824" y="-22115"/>
                  <a:pt x="1608495" y="26237"/>
                  <a:pt x="1902275" y="0"/>
                </a:cubicBezTo>
                <a:cubicBezTo>
                  <a:pt x="2196055" y="-26237"/>
                  <a:pt x="2179692" y="58311"/>
                  <a:pt x="2432013" y="0"/>
                </a:cubicBezTo>
                <a:cubicBezTo>
                  <a:pt x="2684334" y="-58311"/>
                  <a:pt x="2696770" y="37867"/>
                  <a:pt x="2869623" y="0"/>
                </a:cubicBezTo>
                <a:cubicBezTo>
                  <a:pt x="3042476" y="-37867"/>
                  <a:pt x="3400438" y="39332"/>
                  <a:pt x="3537554" y="0"/>
                </a:cubicBezTo>
                <a:cubicBezTo>
                  <a:pt x="3674670" y="-39332"/>
                  <a:pt x="3867373" y="19205"/>
                  <a:pt x="4021228" y="0"/>
                </a:cubicBezTo>
                <a:cubicBezTo>
                  <a:pt x="4175083" y="-19205"/>
                  <a:pt x="4491272" y="88818"/>
                  <a:pt x="4827351" y="0"/>
                </a:cubicBezTo>
                <a:cubicBezTo>
                  <a:pt x="4933949" y="-16636"/>
                  <a:pt x="5042672" y="97125"/>
                  <a:pt x="5048283" y="220932"/>
                </a:cubicBezTo>
                <a:cubicBezTo>
                  <a:pt x="5060605" y="355314"/>
                  <a:pt x="4997436" y="537652"/>
                  <a:pt x="5048283" y="662782"/>
                </a:cubicBezTo>
                <a:cubicBezTo>
                  <a:pt x="5099130" y="787912"/>
                  <a:pt x="5038393" y="980070"/>
                  <a:pt x="5048283" y="1104631"/>
                </a:cubicBezTo>
                <a:cubicBezTo>
                  <a:pt x="5045223" y="1248524"/>
                  <a:pt x="4945514" y="1338190"/>
                  <a:pt x="4827351" y="1325563"/>
                </a:cubicBezTo>
                <a:cubicBezTo>
                  <a:pt x="4655630" y="1331820"/>
                  <a:pt x="4504130" y="1272975"/>
                  <a:pt x="4251549" y="1325563"/>
                </a:cubicBezTo>
                <a:cubicBezTo>
                  <a:pt x="3998968" y="1378151"/>
                  <a:pt x="3872558" y="1256607"/>
                  <a:pt x="3675746" y="1325563"/>
                </a:cubicBezTo>
                <a:cubicBezTo>
                  <a:pt x="3478934" y="1394519"/>
                  <a:pt x="3289362" y="1323930"/>
                  <a:pt x="3192072" y="1325563"/>
                </a:cubicBezTo>
                <a:cubicBezTo>
                  <a:pt x="3094782" y="1327196"/>
                  <a:pt x="2807320" y="1272567"/>
                  <a:pt x="2662334" y="1325563"/>
                </a:cubicBezTo>
                <a:cubicBezTo>
                  <a:pt x="2517348" y="1378559"/>
                  <a:pt x="2343496" y="1282641"/>
                  <a:pt x="2178660" y="1325563"/>
                </a:cubicBezTo>
                <a:cubicBezTo>
                  <a:pt x="2013824" y="1368485"/>
                  <a:pt x="1822572" y="1288076"/>
                  <a:pt x="1648922" y="1325563"/>
                </a:cubicBezTo>
                <a:cubicBezTo>
                  <a:pt x="1475272" y="1363050"/>
                  <a:pt x="1320627" y="1270735"/>
                  <a:pt x="1119184" y="1325563"/>
                </a:cubicBezTo>
                <a:cubicBezTo>
                  <a:pt x="917741" y="1380391"/>
                  <a:pt x="620746" y="1271677"/>
                  <a:pt x="220932" y="1325563"/>
                </a:cubicBezTo>
                <a:cubicBezTo>
                  <a:pt x="125563" y="1316397"/>
                  <a:pt x="5601" y="1227450"/>
                  <a:pt x="0" y="1104631"/>
                </a:cubicBezTo>
                <a:cubicBezTo>
                  <a:pt x="-41701" y="978007"/>
                  <a:pt x="2831" y="868768"/>
                  <a:pt x="0" y="653945"/>
                </a:cubicBezTo>
                <a:cubicBezTo>
                  <a:pt x="-2831" y="439122"/>
                  <a:pt x="45389" y="383025"/>
                  <a:pt x="0" y="220932"/>
                </a:cubicBezTo>
                <a:close/>
              </a:path>
              <a:path w="5048283" h="1325563" stroke="0" extrusionOk="0">
                <a:moveTo>
                  <a:pt x="0" y="220932"/>
                </a:moveTo>
                <a:cubicBezTo>
                  <a:pt x="-9646" y="103289"/>
                  <a:pt x="118510" y="15198"/>
                  <a:pt x="220932" y="0"/>
                </a:cubicBezTo>
                <a:cubicBezTo>
                  <a:pt x="396359" y="-74458"/>
                  <a:pt x="678021" y="12633"/>
                  <a:pt x="842799" y="0"/>
                </a:cubicBezTo>
                <a:cubicBezTo>
                  <a:pt x="1007577" y="-12633"/>
                  <a:pt x="1131574" y="49200"/>
                  <a:pt x="1372537" y="0"/>
                </a:cubicBezTo>
                <a:cubicBezTo>
                  <a:pt x="1613500" y="-49200"/>
                  <a:pt x="1715529" y="11102"/>
                  <a:pt x="1856211" y="0"/>
                </a:cubicBezTo>
                <a:cubicBezTo>
                  <a:pt x="1996893" y="-11102"/>
                  <a:pt x="2205268" y="12956"/>
                  <a:pt x="2339885" y="0"/>
                </a:cubicBezTo>
                <a:cubicBezTo>
                  <a:pt x="2474502" y="-12956"/>
                  <a:pt x="2681585" y="60594"/>
                  <a:pt x="2961751" y="0"/>
                </a:cubicBezTo>
                <a:cubicBezTo>
                  <a:pt x="3241917" y="-60594"/>
                  <a:pt x="3258261" y="62833"/>
                  <a:pt x="3491489" y="0"/>
                </a:cubicBezTo>
                <a:cubicBezTo>
                  <a:pt x="3724717" y="-62833"/>
                  <a:pt x="3813209" y="8890"/>
                  <a:pt x="3929099" y="0"/>
                </a:cubicBezTo>
                <a:cubicBezTo>
                  <a:pt x="4044989" y="-8890"/>
                  <a:pt x="4386780" y="64605"/>
                  <a:pt x="4827351" y="0"/>
                </a:cubicBezTo>
                <a:cubicBezTo>
                  <a:pt x="4959134" y="14704"/>
                  <a:pt x="5054194" y="73971"/>
                  <a:pt x="5048283" y="220932"/>
                </a:cubicBezTo>
                <a:cubicBezTo>
                  <a:pt x="5068667" y="412132"/>
                  <a:pt x="5022180" y="537867"/>
                  <a:pt x="5048283" y="653945"/>
                </a:cubicBezTo>
                <a:cubicBezTo>
                  <a:pt x="5074386" y="770023"/>
                  <a:pt x="5044667" y="1002090"/>
                  <a:pt x="5048283" y="1104631"/>
                </a:cubicBezTo>
                <a:cubicBezTo>
                  <a:pt x="5066703" y="1245096"/>
                  <a:pt x="4918333" y="1309656"/>
                  <a:pt x="4827351" y="1325563"/>
                </a:cubicBezTo>
                <a:cubicBezTo>
                  <a:pt x="4636018" y="1342103"/>
                  <a:pt x="4468248" y="1275410"/>
                  <a:pt x="4159420" y="1325563"/>
                </a:cubicBezTo>
                <a:cubicBezTo>
                  <a:pt x="3850592" y="1375716"/>
                  <a:pt x="3815518" y="1294513"/>
                  <a:pt x="3491489" y="1325563"/>
                </a:cubicBezTo>
                <a:cubicBezTo>
                  <a:pt x="3167460" y="1356613"/>
                  <a:pt x="3059785" y="1271334"/>
                  <a:pt x="2869623" y="1325563"/>
                </a:cubicBezTo>
                <a:cubicBezTo>
                  <a:pt x="2679461" y="1379792"/>
                  <a:pt x="2609784" y="1319119"/>
                  <a:pt x="2432013" y="1325563"/>
                </a:cubicBezTo>
                <a:cubicBezTo>
                  <a:pt x="2254242" y="1332007"/>
                  <a:pt x="1930421" y="1291975"/>
                  <a:pt x="1764082" y="1325563"/>
                </a:cubicBezTo>
                <a:cubicBezTo>
                  <a:pt x="1597743" y="1359151"/>
                  <a:pt x="1429449" y="1297803"/>
                  <a:pt x="1188280" y="1325563"/>
                </a:cubicBezTo>
                <a:cubicBezTo>
                  <a:pt x="947111" y="1353323"/>
                  <a:pt x="674667" y="1211631"/>
                  <a:pt x="220932" y="1325563"/>
                </a:cubicBezTo>
                <a:cubicBezTo>
                  <a:pt x="117816" y="1336100"/>
                  <a:pt x="8602" y="1212037"/>
                  <a:pt x="0" y="1104631"/>
                </a:cubicBezTo>
                <a:cubicBezTo>
                  <a:pt x="-7489" y="1013321"/>
                  <a:pt x="31090" y="865627"/>
                  <a:pt x="0" y="689292"/>
                </a:cubicBezTo>
                <a:cubicBezTo>
                  <a:pt x="-31090" y="512957"/>
                  <a:pt x="49542" y="393964"/>
                  <a:pt x="0" y="220932"/>
                </a:cubicBezTo>
                <a:close/>
              </a:path>
            </a:pathLst>
          </a:custGeom>
          <a:solidFill>
            <a:srgbClr val="C1D6E8"/>
          </a:solidFill>
          <a:ln>
            <a:solidFill>
              <a:srgbClr val="5A5C5E"/>
            </a:solidFill>
            <a:extLst>
              <a:ext uri="{C807C97D-BFC1-408E-A445-0C87EB9F89A2}">
                <ask:lineSketchStyleProps xmlns:ask="http://schemas.microsoft.com/office/drawing/2018/sketchyshapes" sd="3225696139">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lumMod val="65000"/>
                    <a:lumOff val="35000"/>
                  </a:schemeClr>
                </a:solidFill>
                <a:latin typeface="Constantia" panose="02030602050306030303" pitchFamily="18" charset="0"/>
                <a:cs typeface="Biome" panose="020B0502040204020203" pitchFamily="34" charset="0"/>
              </a:rPr>
              <a:t>Objective</a:t>
            </a:r>
            <a:r>
              <a:rPr lang="en-US" sz="2400" u="sng" dirty="0">
                <a:solidFill>
                  <a:schemeClr val="tx1">
                    <a:lumMod val="65000"/>
                    <a:lumOff val="35000"/>
                  </a:schemeClr>
                </a:solidFill>
                <a:latin typeface="Constantia" panose="02030602050306030303" pitchFamily="18" charset="0"/>
                <a:cs typeface="Biome" panose="020B0502040204020203" pitchFamily="34" charset="0"/>
              </a:rPr>
              <a:t>: </a:t>
            </a:r>
            <a:r>
              <a:rPr lang="en-US" sz="2000" dirty="0">
                <a:solidFill>
                  <a:schemeClr val="tx1">
                    <a:lumMod val="65000"/>
                    <a:lumOff val="35000"/>
                  </a:schemeClr>
                </a:solidFill>
                <a:latin typeface="Constantia" panose="02030602050306030303" pitchFamily="18" charset="0"/>
                <a:cs typeface="Biome" panose="020B0502040204020203" pitchFamily="34" charset="0"/>
              </a:rPr>
              <a:t>Use machine learning to help predict the consequences of global climate change.</a:t>
            </a:r>
          </a:p>
        </p:txBody>
      </p:sp>
      <p:sp>
        <p:nvSpPr>
          <p:cNvPr id="8" name="Title 1">
            <a:extLst>
              <a:ext uri="{FF2B5EF4-FFF2-40B4-BE49-F238E27FC236}">
                <a16:creationId xmlns:a16="http://schemas.microsoft.com/office/drawing/2014/main" id="{09D107CC-36B5-39F3-ABF2-C10A6D1D7E00}"/>
              </a:ext>
            </a:extLst>
          </p:cNvPr>
          <p:cNvSpPr>
            <a:spLocks noGrp="1"/>
          </p:cNvSpPr>
          <p:nvPr>
            <p:ph type="title"/>
          </p:nvPr>
        </p:nvSpPr>
        <p:spPr>
          <a:xfrm>
            <a:off x="197177" y="82320"/>
            <a:ext cx="10515600" cy="1325563"/>
          </a:xfrm>
        </p:spPr>
        <p:txBody>
          <a:bodyPr>
            <a:normAutofit/>
          </a:bodyPr>
          <a:lstStyle/>
          <a:p>
            <a:r>
              <a:rPr lang="en-US" sz="5400" b="1" dirty="0">
                <a:ln>
                  <a:solidFill>
                    <a:schemeClr val="tx2">
                      <a:lumMod val="90000"/>
                      <a:lumOff val="10000"/>
                    </a:schemeClr>
                  </a:solidFill>
                </a:ln>
                <a:solidFill>
                  <a:schemeClr val="bg1"/>
                </a:solidFill>
                <a:effectLst>
                  <a:innerShdw blurRad="63500" dist="50800" dir="16200000">
                    <a:prstClr val="black">
                      <a:alpha val="50000"/>
                    </a:prstClr>
                  </a:innerShdw>
                </a:effectLst>
                <a:latin typeface="Constantia" panose="02030602050306030303" pitchFamily="18" charset="0"/>
              </a:rPr>
              <a:t>Introduction</a:t>
            </a:r>
          </a:p>
        </p:txBody>
      </p:sp>
      <p:sp>
        <p:nvSpPr>
          <p:cNvPr id="9" name="Rectangle: Rounded Corners 8">
            <a:extLst>
              <a:ext uri="{FF2B5EF4-FFF2-40B4-BE49-F238E27FC236}">
                <a16:creationId xmlns:a16="http://schemas.microsoft.com/office/drawing/2014/main" id="{E7FFE3BE-0D3D-1943-8F04-AACD00E3439E}"/>
              </a:ext>
            </a:extLst>
          </p:cNvPr>
          <p:cNvSpPr/>
          <p:nvPr/>
        </p:nvSpPr>
        <p:spPr>
          <a:xfrm>
            <a:off x="201669" y="1910295"/>
            <a:ext cx="6139870" cy="2582539"/>
          </a:xfrm>
          <a:custGeom>
            <a:avLst/>
            <a:gdLst>
              <a:gd name="connsiteX0" fmla="*/ 0 w 6139870"/>
              <a:gd name="connsiteY0" fmla="*/ 475368 h 2582539"/>
              <a:gd name="connsiteX1" fmla="*/ 475368 w 6139870"/>
              <a:gd name="connsiteY1" fmla="*/ 0 h 2582539"/>
              <a:gd name="connsiteX2" fmla="*/ 1051938 w 6139870"/>
              <a:gd name="connsiteY2" fmla="*/ 0 h 2582539"/>
              <a:gd name="connsiteX3" fmla="*/ 1524726 w 6139870"/>
              <a:gd name="connsiteY3" fmla="*/ 0 h 2582539"/>
              <a:gd name="connsiteX4" fmla="*/ 1945623 w 6139870"/>
              <a:gd name="connsiteY4" fmla="*/ 0 h 2582539"/>
              <a:gd name="connsiteX5" fmla="*/ 2418410 w 6139870"/>
              <a:gd name="connsiteY5" fmla="*/ 0 h 2582539"/>
              <a:gd name="connsiteX6" fmla="*/ 3046872 w 6139870"/>
              <a:gd name="connsiteY6" fmla="*/ 0 h 2582539"/>
              <a:gd name="connsiteX7" fmla="*/ 3519660 w 6139870"/>
              <a:gd name="connsiteY7" fmla="*/ 0 h 2582539"/>
              <a:gd name="connsiteX8" fmla="*/ 3940556 w 6139870"/>
              <a:gd name="connsiteY8" fmla="*/ 0 h 2582539"/>
              <a:gd name="connsiteX9" fmla="*/ 4413344 w 6139870"/>
              <a:gd name="connsiteY9" fmla="*/ 0 h 2582539"/>
              <a:gd name="connsiteX10" fmla="*/ 4938023 w 6139870"/>
              <a:gd name="connsiteY10" fmla="*/ 0 h 2582539"/>
              <a:gd name="connsiteX11" fmla="*/ 5664502 w 6139870"/>
              <a:gd name="connsiteY11" fmla="*/ 0 h 2582539"/>
              <a:gd name="connsiteX12" fmla="*/ 6139870 w 6139870"/>
              <a:gd name="connsiteY12" fmla="*/ 475368 h 2582539"/>
              <a:gd name="connsiteX13" fmla="*/ 6139870 w 6139870"/>
              <a:gd name="connsiteY13" fmla="*/ 1051938 h 2582539"/>
              <a:gd name="connsiteX14" fmla="*/ 6139870 w 6139870"/>
              <a:gd name="connsiteY14" fmla="*/ 1628509 h 2582539"/>
              <a:gd name="connsiteX15" fmla="*/ 6139870 w 6139870"/>
              <a:gd name="connsiteY15" fmla="*/ 2107171 h 2582539"/>
              <a:gd name="connsiteX16" fmla="*/ 5664502 w 6139870"/>
              <a:gd name="connsiteY16" fmla="*/ 2582539 h 2582539"/>
              <a:gd name="connsiteX17" fmla="*/ 5139823 w 6139870"/>
              <a:gd name="connsiteY17" fmla="*/ 2582539 h 2582539"/>
              <a:gd name="connsiteX18" fmla="*/ 4563252 w 6139870"/>
              <a:gd name="connsiteY18" fmla="*/ 2582539 h 2582539"/>
              <a:gd name="connsiteX19" fmla="*/ 4142356 w 6139870"/>
              <a:gd name="connsiteY19" fmla="*/ 2582539 h 2582539"/>
              <a:gd name="connsiteX20" fmla="*/ 3462003 w 6139870"/>
              <a:gd name="connsiteY20" fmla="*/ 2582539 h 2582539"/>
              <a:gd name="connsiteX21" fmla="*/ 2885432 w 6139870"/>
              <a:gd name="connsiteY21" fmla="*/ 2582539 h 2582539"/>
              <a:gd name="connsiteX22" fmla="*/ 2205079 w 6139870"/>
              <a:gd name="connsiteY22" fmla="*/ 2582539 h 2582539"/>
              <a:gd name="connsiteX23" fmla="*/ 1680400 w 6139870"/>
              <a:gd name="connsiteY23" fmla="*/ 2582539 h 2582539"/>
              <a:gd name="connsiteX24" fmla="*/ 1207612 w 6139870"/>
              <a:gd name="connsiteY24" fmla="*/ 2582539 h 2582539"/>
              <a:gd name="connsiteX25" fmla="*/ 475368 w 6139870"/>
              <a:gd name="connsiteY25" fmla="*/ 2582539 h 2582539"/>
              <a:gd name="connsiteX26" fmla="*/ 0 w 6139870"/>
              <a:gd name="connsiteY26" fmla="*/ 2107171 h 2582539"/>
              <a:gd name="connsiteX27" fmla="*/ 0 w 6139870"/>
              <a:gd name="connsiteY27" fmla="*/ 1563237 h 2582539"/>
              <a:gd name="connsiteX28" fmla="*/ 0 w 6139870"/>
              <a:gd name="connsiteY28" fmla="*/ 986666 h 2582539"/>
              <a:gd name="connsiteX29" fmla="*/ 0 w 6139870"/>
              <a:gd name="connsiteY29" fmla="*/ 475368 h 25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39870" h="2582539" fill="none" extrusionOk="0">
                <a:moveTo>
                  <a:pt x="0" y="475368"/>
                </a:moveTo>
                <a:cubicBezTo>
                  <a:pt x="-19200" y="272689"/>
                  <a:pt x="197431" y="-48495"/>
                  <a:pt x="475368" y="0"/>
                </a:cubicBezTo>
                <a:cubicBezTo>
                  <a:pt x="647980" y="-66105"/>
                  <a:pt x="892761" y="65005"/>
                  <a:pt x="1051938" y="0"/>
                </a:cubicBezTo>
                <a:cubicBezTo>
                  <a:pt x="1211115" y="-65005"/>
                  <a:pt x="1317472" y="7916"/>
                  <a:pt x="1524726" y="0"/>
                </a:cubicBezTo>
                <a:cubicBezTo>
                  <a:pt x="1731980" y="-7916"/>
                  <a:pt x="1845701" y="21411"/>
                  <a:pt x="1945623" y="0"/>
                </a:cubicBezTo>
                <a:cubicBezTo>
                  <a:pt x="2045545" y="-21411"/>
                  <a:pt x="2304834" y="39178"/>
                  <a:pt x="2418410" y="0"/>
                </a:cubicBezTo>
                <a:cubicBezTo>
                  <a:pt x="2531986" y="-39178"/>
                  <a:pt x="2893603" y="70628"/>
                  <a:pt x="3046872" y="0"/>
                </a:cubicBezTo>
                <a:cubicBezTo>
                  <a:pt x="3200141" y="-70628"/>
                  <a:pt x="3419803" y="20436"/>
                  <a:pt x="3519660" y="0"/>
                </a:cubicBezTo>
                <a:cubicBezTo>
                  <a:pt x="3619517" y="-20436"/>
                  <a:pt x="3771621" y="44339"/>
                  <a:pt x="3940556" y="0"/>
                </a:cubicBezTo>
                <a:cubicBezTo>
                  <a:pt x="4109491" y="-44339"/>
                  <a:pt x="4270083" y="15546"/>
                  <a:pt x="4413344" y="0"/>
                </a:cubicBezTo>
                <a:cubicBezTo>
                  <a:pt x="4556605" y="-15546"/>
                  <a:pt x="4791017" y="51688"/>
                  <a:pt x="4938023" y="0"/>
                </a:cubicBezTo>
                <a:cubicBezTo>
                  <a:pt x="5085029" y="-51688"/>
                  <a:pt x="5302428" y="80369"/>
                  <a:pt x="5664502" y="0"/>
                </a:cubicBezTo>
                <a:cubicBezTo>
                  <a:pt x="5879299" y="47392"/>
                  <a:pt x="6150391" y="215191"/>
                  <a:pt x="6139870" y="475368"/>
                </a:cubicBezTo>
                <a:cubicBezTo>
                  <a:pt x="6196821" y="675153"/>
                  <a:pt x="6096909" y="909342"/>
                  <a:pt x="6139870" y="1051938"/>
                </a:cubicBezTo>
                <a:cubicBezTo>
                  <a:pt x="6182831" y="1194534"/>
                  <a:pt x="6099442" y="1497128"/>
                  <a:pt x="6139870" y="1628509"/>
                </a:cubicBezTo>
                <a:cubicBezTo>
                  <a:pt x="6180298" y="1759890"/>
                  <a:pt x="6127753" y="1984537"/>
                  <a:pt x="6139870" y="2107171"/>
                </a:cubicBezTo>
                <a:cubicBezTo>
                  <a:pt x="6121077" y="2438541"/>
                  <a:pt x="5947178" y="2548625"/>
                  <a:pt x="5664502" y="2582539"/>
                </a:cubicBezTo>
                <a:cubicBezTo>
                  <a:pt x="5504193" y="2585760"/>
                  <a:pt x="5300444" y="2573231"/>
                  <a:pt x="5139823" y="2582539"/>
                </a:cubicBezTo>
                <a:cubicBezTo>
                  <a:pt x="4979202" y="2591847"/>
                  <a:pt x="4719901" y="2582295"/>
                  <a:pt x="4563252" y="2582539"/>
                </a:cubicBezTo>
                <a:cubicBezTo>
                  <a:pt x="4406603" y="2582783"/>
                  <a:pt x="4332491" y="2576464"/>
                  <a:pt x="4142356" y="2582539"/>
                </a:cubicBezTo>
                <a:cubicBezTo>
                  <a:pt x="3952221" y="2588614"/>
                  <a:pt x="3642074" y="2531289"/>
                  <a:pt x="3462003" y="2582539"/>
                </a:cubicBezTo>
                <a:cubicBezTo>
                  <a:pt x="3281932" y="2633789"/>
                  <a:pt x="3103613" y="2529440"/>
                  <a:pt x="2885432" y="2582539"/>
                </a:cubicBezTo>
                <a:cubicBezTo>
                  <a:pt x="2667251" y="2635638"/>
                  <a:pt x="2443908" y="2581841"/>
                  <a:pt x="2205079" y="2582539"/>
                </a:cubicBezTo>
                <a:cubicBezTo>
                  <a:pt x="1966250" y="2583237"/>
                  <a:pt x="1857073" y="2559413"/>
                  <a:pt x="1680400" y="2582539"/>
                </a:cubicBezTo>
                <a:cubicBezTo>
                  <a:pt x="1503727" y="2605665"/>
                  <a:pt x="1305990" y="2543899"/>
                  <a:pt x="1207612" y="2582539"/>
                </a:cubicBezTo>
                <a:cubicBezTo>
                  <a:pt x="1109234" y="2621179"/>
                  <a:pt x="722680" y="2540640"/>
                  <a:pt x="475368" y="2582539"/>
                </a:cubicBezTo>
                <a:cubicBezTo>
                  <a:pt x="183957" y="2592668"/>
                  <a:pt x="-706" y="2334467"/>
                  <a:pt x="0" y="2107171"/>
                </a:cubicBezTo>
                <a:cubicBezTo>
                  <a:pt x="-39405" y="1969427"/>
                  <a:pt x="18267" y="1766836"/>
                  <a:pt x="0" y="1563237"/>
                </a:cubicBezTo>
                <a:cubicBezTo>
                  <a:pt x="-18267" y="1359638"/>
                  <a:pt x="31244" y="1243826"/>
                  <a:pt x="0" y="986666"/>
                </a:cubicBezTo>
                <a:cubicBezTo>
                  <a:pt x="-31244" y="729506"/>
                  <a:pt x="50418" y="589352"/>
                  <a:pt x="0" y="475368"/>
                </a:cubicBezTo>
                <a:close/>
              </a:path>
              <a:path w="6139870" h="2582539" stroke="0" extrusionOk="0">
                <a:moveTo>
                  <a:pt x="0" y="475368"/>
                </a:moveTo>
                <a:cubicBezTo>
                  <a:pt x="-37326" y="189807"/>
                  <a:pt x="166025" y="17567"/>
                  <a:pt x="475368" y="0"/>
                </a:cubicBezTo>
                <a:cubicBezTo>
                  <a:pt x="717929" y="-6823"/>
                  <a:pt x="1010658" y="54566"/>
                  <a:pt x="1155721" y="0"/>
                </a:cubicBezTo>
                <a:cubicBezTo>
                  <a:pt x="1300784" y="-54566"/>
                  <a:pt x="1473912" y="10539"/>
                  <a:pt x="1680400" y="0"/>
                </a:cubicBezTo>
                <a:cubicBezTo>
                  <a:pt x="1886888" y="-10539"/>
                  <a:pt x="1968802" y="35975"/>
                  <a:pt x="2153188" y="0"/>
                </a:cubicBezTo>
                <a:cubicBezTo>
                  <a:pt x="2337574" y="-35975"/>
                  <a:pt x="2571794" y="4554"/>
                  <a:pt x="2781650" y="0"/>
                </a:cubicBezTo>
                <a:cubicBezTo>
                  <a:pt x="2991506" y="-4554"/>
                  <a:pt x="3186570" y="18804"/>
                  <a:pt x="3306329" y="0"/>
                </a:cubicBezTo>
                <a:cubicBezTo>
                  <a:pt x="3426088" y="-18804"/>
                  <a:pt x="3838426" y="2094"/>
                  <a:pt x="3986682" y="0"/>
                </a:cubicBezTo>
                <a:cubicBezTo>
                  <a:pt x="4134938" y="-2094"/>
                  <a:pt x="4339908" y="24494"/>
                  <a:pt x="4459470" y="0"/>
                </a:cubicBezTo>
                <a:cubicBezTo>
                  <a:pt x="4579032" y="-24494"/>
                  <a:pt x="4954732" y="58271"/>
                  <a:pt x="5139823" y="0"/>
                </a:cubicBezTo>
                <a:cubicBezTo>
                  <a:pt x="5324914" y="-58271"/>
                  <a:pt x="5523910" y="7349"/>
                  <a:pt x="5664502" y="0"/>
                </a:cubicBezTo>
                <a:cubicBezTo>
                  <a:pt x="5884602" y="-2427"/>
                  <a:pt x="6142939" y="204415"/>
                  <a:pt x="6139870" y="475368"/>
                </a:cubicBezTo>
                <a:cubicBezTo>
                  <a:pt x="6180222" y="685931"/>
                  <a:pt x="6105538" y="812781"/>
                  <a:pt x="6139870" y="1035620"/>
                </a:cubicBezTo>
                <a:cubicBezTo>
                  <a:pt x="6174202" y="1258459"/>
                  <a:pt x="6101943" y="1347247"/>
                  <a:pt x="6139870" y="1612191"/>
                </a:cubicBezTo>
                <a:cubicBezTo>
                  <a:pt x="6177797" y="1877135"/>
                  <a:pt x="6135723" y="1867695"/>
                  <a:pt x="6139870" y="2107171"/>
                </a:cubicBezTo>
                <a:cubicBezTo>
                  <a:pt x="6117804" y="2373332"/>
                  <a:pt x="5897518" y="2562169"/>
                  <a:pt x="5664502" y="2582539"/>
                </a:cubicBezTo>
                <a:cubicBezTo>
                  <a:pt x="5523603" y="2595758"/>
                  <a:pt x="5201633" y="2507436"/>
                  <a:pt x="5036040" y="2582539"/>
                </a:cubicBezTo>
                <a:cubicBezTo>
                  <a:pt x="4870447" y="2657642"/>
                  <a:pt x="4630391" y="2521544"/>
                  <a:pt x="4459470" y="2582539"/>
                </a:cubicBezTo>
                <a:cubicBezTo>
                  <a:pt x="4288549" y="2643534"/>
                  <a:pt x="4145041" y="2553552"/>
                  <a:pt x="4038573" y="2582539"/>
                </a:cubicBezTo>
                <a:cubicBezTo>
                  <a:pt x="3932105" y="2611526"/>
                  <a:pt x="3672136" y="2533255"/>
                  <a:pt x="3565786" y="2582539"/>
                </a:cubicBezTo>
                <a:cubicBezTo>
                  <a:pt x="3459436" y="2631823"/>
                  <a:pt x="3093422" y="2573368"/>
                  <a:pt x="2885432" y="2582539"/>
                </a:cubicBezTo>
                <a:cubicBezTo>
                  <a:pt x="2677442" y="2591710"/>
                  <a:pt x="2433167" y="2581165"/>
                  <a:pt x="2308862" y="2582539"/>
                </a:cubicBezTo>
                <a:cubicBezTo>
                  <a:pt x="2184557" y="2583913"/>
                  <a:pt x="1933151" y="2573864"/>
                  <a:pt x="1836074" y="2582539"/>
                </a:cubicBezTo>
                <a:cubicBezTo>
                  <a:pt x="1738997" y="2591214"/>
                  <a:pt x="1432289" y="2547081"/>
                  <a:pt x="1259504" y="2582539"/>
                </a:cubicBezTo>
                <a:cubicBezTo>
                  <a:pt x="1086719" y="2617997"/>
                  <a:pt x="866977" y="2502698"/>
                  <a:pt x="475368" y="2582539"/>
                </a:cubicBezTo>
                <a:cubicBezTo>
                  <a:pt x="227312" y="2537999"/>
                  <a:pt x="44556" y="2417886"/>
                  <a:pt x="0" y="2107171"/>
                </a:cubicBezTo>
                <a:cubicBezTo>
                  <a:pt x="-15528" y="1921293"/>
                  <a:pt x="23030" y="1769330"/>
                  <a:pt x="0" y="1530601"/>
                </a:cubicBezTo>
                <a:cubicBezTo>
                  <a:pt x="-23030" y="1291872"/>
                  <a:pt x="28763" y="1110231"/>
                  <a:pt x="0" y="970348"/>
                </a:cubicBezTo>
                <a:cubicBezTo>
                  <a:pt x="-28763" y="830465"/>
                  <a:pt x="40311" y="652197"/>
                  <a:pt x="0" y="475368"/>
                </a:cubicBezTo>
                <a:close/>
              </a:path>
            </a:pathLst>
          </a:custGeom>
          <a:solidFill>
            <a:srgbClr val="C1D6E8"/>
          </a:solidFill>
          <a:ln>
            <a:solidFill>
              <a:srgbClr val="5A5C5E"/>
            </a:solidFill>
            <a:extLst>
              <a:ext uri="{C807C97D-BFC1-408E-A445-0C87EB9F89A2}">
                <ask:lineSketchStyleProps xmlns:ask="http://schemas.microsoft.com/office/drawing/2018/sketchyshapes" sd="1219033472">
                  <a:prstGeom prst="roundRect">
                    <a:avLst>
                      <a:gd name="adj" fmla="val 1840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lumMod val="65000"/>
                    <a:lumOff val="35000"/>
                  </a:schemeClr>
                </a:solidFill>
                <a:latin typeface="Constantia" panose="02030602050306030303" pitchFamily="18" charset="0"/>
                <a:cs typeface="Biome" panose="020B0502040204020203" pitchFamily="34" charset="0"/>
              </a:rPr>
              <a:t>ClimateWins</a:t>
            </a:r>
            <a:r>
              <a:rPr lang="en-US" sz="2000" dirty="0">
                <a:solidFill>
                  <a:schemeClr val="tx1">
                    <a:lumMod val="65000"/>
                    <a:lumOff val="35000"/>
                  </a:schemeClr>
                </a:solidFill>
                <a:latin typeface="Constantia" panose="02030602050306030303" pitchFamily="18" charset="0"/>
                <a:cs typeface="Biome" panose="020B0502040204020203" pitchFamily="34" charset="0"/>
              </a:rPr>
              <a:t> wants to assess available tools for predicting weather in mainland Europe. </a:t>
            </a:r>
            <a:r>
              <a:rPr lang="en-US" sz="2000" dirty="0" err="1">
                <a:solidFill>
                  <a:schemeClr val="tx1">
                    <a:lumMod val="65000"/>
                    <a:lumOff val="35000"/>
                  </a:schemeClr>
                </a:solidFill>
                <a:latin typeface="Constantia" panose="02030602050306030303" pitchFamily="18" charset="0"/>
                <a:cs typeface="Biome" panose="020B0502040204020203" pitchFamily="34" charset="0"/>
              </a:rPr>
              <a:t>ClimateWins</a:t>
            </a:r>
            <a:r>
              <a:rPr lang="en-US" sz="2000" dirty="0">
                <a:solidFill>
                  <a:schemeClr val="tx1">
                    <a:lumMod val="65000"/>
                    <a:lumOff val="35000"/>
                  </a:schemeClr>
                </a:solidFill>
                <a:latin typeface="Constantia" panose="02030602050306030303" pitchFamily="18" charset="0"/>
                <a:cs typeface="Biome" panose="020B0502040204020203" pitchFamily="34" charset="0"/>
              </a:rPr>
              <a:t> believes that increases in extreme weather events, like those of the two decades, could be predicted and planned for using tools such as machine learning.</a:t>
            </a:r>
            <a:endParaRPr lang="en-US" sz="2000" i="1" dirty="0">
              <a:solidFill>
                <a:schemeClr val="tx1">
                  <a:lumMod val="65000"/>
                  <a:lumOff val="35000"/>
                </a:schemeClr>
              </a:solidFill>
              <a:latin typeface="Constantia" panose="02030602050306030303" pitchFamily="18" charset="0"/>
              <a:cs typeface="Biome" panose="020B0502040204020203" pitchFamily="34" charset="0"/>
            </a:endParaRPr>
          </a:p>
        </p:txBody>
      </p:sp>
    </p:spTree>
    <p:extLst>
      <p:ext uri="{BB962C8B-B14F-4D97-AF65-F5344CB8AC3E}">
        <p14:creationId xmlns:p14="http://schemas.microsoft.com/office/powerpoint/2010/main" val="1604873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torm clouds above field">
            <a:extLst>
              <a:ext uri="{FF2B5EF4-FFF2-40B4-BE49-F238E27FC236}">
                <a16:creationId xmlns:a16="http://schemas.microsoft.com/office/drawing/2014/main" id="{4DCEF7D0-D141-3CFF-F1D5-85A0AC0FB523}"/>
              </a:ext>
            </a:extLst>
          </p:cNvPr>
          <p:cNvPicPr>
            <a:picLocks noGrp="1" noChangeAspect="1"/>
          </p:cNvPicPr>
          <p:nvPr>
            <p:ph idx="1"/>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7454605"/>
          </a:xfrm>
        </p:spPr>
      </p:pic>
      <p:pic>
        <p:nvPicPr>
          <p:cNvPr id="9" name="Picture 8" descr="Rainbow in a bright blue sky with clouds">
            <a:extLst>
              <a:ext uri="{FF2B5EF4-FFF2-40B4-BE49-F238E27FC236}">
                <a16:creationId xmlns:a16="http://schemas.microsoft.com/office/drawing/2014/main" id="{0E050B34-2EAC-F029-3D4C-8185C0517974}"/>
              </a:ext>
            </a:extLst>
          </p:cNvPr>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Rounded Corners 9">
            <a:extLst>
              <a:ext uri="{FF2B5EF4-FFF2-40B4-BE49-F238E27FC236}">
                <a16:creationId xmlns:a16="http://schemas.microsoft.com/office/drawing/2014/main" id="{1BAF3055-BB09-E379-1943-727BEDF965FC}"/>
              </a:ext>
            </a:extLst>
          </p:cNvPr>
          <p:cNvSpPr/>
          <p:nvPr/>
        </p:nvSpPr>
        <p:spPr>
          <a:xfrm>
            <a:off x="1313596" y="1407883"/>
            <a:ext cx="9159474" cy="4896992"/>
          </a:xfrm>
          <a:custGeom>
            <a:avLst/>
            <a:gdLst>
              <a:gd name="connsiteX0" fmla="*/ 0 w 9159474"/>
              <a:gd name="connsiteY0" fmla="*/ 901389 h 4896992"/>
              <a:gd name="connsiteX1" fmla="*/ 901389 w 9159474"/>
              <a:gd name="connsiteY1" fmla="*/ 0 h 4896992"/>
              <a:gd name="connsiteX2" fmla="*/ 1614423 w 9159474"/>
              <a:gd name="connsiteY2" fmla="*/ 0 h 4896992"/>
              <a:gd name="connsiteX3" fmla="*/ 2033188 w 9159474"/>
              <a:gd name="connsiteY3" fmla="*/ 0 h 4896992"/>
              <a:gd name="connsiteX4" fmla="*/ 2599088 w 9159474"/>
              <a:gd name="connsiteY4" fmla="*/ 0 h 4896992"/>
              <a:gd name="connsiteX5" fmla="*/ 2944287 w 9159474"/>
              <a:gd name="connsiteY5" fmla="*/ 0 h 4896992"/>
              <a:gd name="connsiteX6" fmla="*/ 3657321 w 9159474"/>
              <a:gd name="connsiteY6" fmla="*/ 0 h 4896992"/>
              <a:gd name="connsiteX7" fmla="*/ 4223220 w 9159474"/>
              <a:gd name="connsiteY7" fmla="*/ 0 h 4896992"/>
              <a:gd name="connsiteX8" fmla="*/ 4936254 w 9159474"/>
              <a:gd name="connsiteY8" fmla="*/ 0 h 4896992"/>
              <a:gd name="connsiteX9" fmla="*/ 5428587 w 9159474"/>
              <a:gd name="connsiteY9" fmla="*/ 0 h 4896992"/>
              <a:gd name="connsiteX10" fmla="*/ 5847352 w 9159474"/>
              <a:gd name="connsiteY10" fmla="*/ 0 h 4896992"/>
              <a:gd name="connsiteX11" fmla="*/ 6413252 w 9159474"/>
              <a:gd name="connsiteY11" fmla="*/ 0 h 4896992"/>
              <a:gd name="connsiteX12" fmla="*/ 7052719 w 9159474"/>
              <a:gd name="connsiteY12" fmla="*/ 0 h 4896992"/>
              <a:gd name="connsiteX13" fmla="*/ 7765752 w 9159474"/>
              <a:gd name="connsiteY13" fmla="*/ 0 h 4896992"/>
              <a:gd name="connsiteX14" fmla="*/ 8258085 w 9159474"/>
              <a:gd name="connsiteY14" fmla="*/ 0 h 4896992"/>
              <a:gd name="connsiteX15" fmla="*/ 9159474 w 9159474"/>
              <a:gd name="connsiteY15" fmla="*/ 901389 h 4896992"/>
              <a:gd name="connsiteX16" fmla="*/ 9159474 w 9159474"/>
              <a:gd name="connsiteY16" fmla="*/ 1324265 h 4896992"/>
              <a:gd name="connsiteX17" fmla="*/ 9159474 w 9159474"/>
              <a:gd name="connsiteY17" fmla="*/ 1870909 h 4896992"/>
              <a:gd name="connsiteX18" fmla="*/ 9159474 w 9159474"/>
              <a:gd name="connsiteY18" fmla="*/ 2355670 h 4896992"/>
              <a:gd name="connsiteX19" fmla="*/ 9159474 w 9159474"/>
              <a:gd name="connsiteY19" fmla="*/ 2809488 h 4896992"/>
              <a:gd name="connsiteX20" fmla="*/ 9159474 w 9159474"/>
              <a:gd name="connsiteY20" fmla="*/ 3232364 h 4896992"/>
              <a:gd name="connsiteX21" fmla="*/ 9159474 w 9159474"/>
              <a:gd name="connsiteY21" fmla="*/ 3995603 h 4896992"/>
              <a:gd name="connsiteX22" fmla="*/ 8258085 w 9159474"/>
              <a:gd name="connsiteY22" fmla="*/ 4896992 h 4896992"/>
              <a:gd name="connsiteX23" fmla="*/ 7618618 w 9159474"/>
              <a:gd name="connsiteY23" fmla="*/ 4896992 h 4896992"/>
              <a:gd name="connsiteX24" fmla="*/ 7126286 w 9159474"/>
              <a:gd name="connsiteY24" fmla="*/ 4896992 h 4896992"/>
              <a:gd name="connsiteX25" fmla="*/ 6413252 w 9159474"/>
              <a:gd name="connsiteY25" fmla="*/ 4896992 h 4896992"/>
              <a:gd name="connsiteX26" fmla="*/ 5994486 w 9159474"/>
              <a:gd name="connsiteY26" fmla="*/ 4896992 h 4896992"/>
              <a:gd name="connsiteX27" fmla="*/ 5281453 w 9159474"/>
              <a:gd name="connsiteY27" fmla="*/ 4896992 h 4896992"/>
              <a:gd name="connsiteX28" fmla="*/ 4862687 w 9159474"/>
              <a:gd name="connsiteY28" fmla="*/ 4896992 h 4896992"/>
              <a:gd name="connsiteX29" fmla="*/ 4223220 w 9159474"/>
              <a:gd name="connsiteY29" fmla="*/ 4896992 h 4896992"/>
              <a:gd name="connsiteX30" fmla="*/ 3510187 w 9159474"/>
              <a:gd name="connsiteY30" fmla="*/ 4896992 h 4896992"/>
              <a:gd name="connsiteX31" fmla="*/ 3164988 w 9159474"/>
              <a:gd name="connsiteY31" fmla="*/ 4896992 h 4896992"/>
              <a:gd name="connsiteX32" fmla="*/ 2451954 w 9159474"/>
              <a:gd name="connsiteY32" fmla="*/ 4896992 h 4896992"/>
              <a:gd name="connsiteX33" fmla="*/ 1738921 w 9159474"/>
              <a:gd name="connsiteY33" fmla="*/ 4896992 h 4896992"/>
              <a:gd name="connsiteX34" fmla="*/ 1393722 w 9159474"/>
              <a:gd name="connsiteY34" fmla="*/ 4896992 h 4896992"/>
              <a:gd name="connsiteX35" fmla="*/ 901389 w 9159474"/>
              <a:gd name="connsiteY35" fmla="*/ 4896992 h 4896992"/>
              <a:gd name="connsiteX36" fmla="*/ 0 w 9159474"/>
              <a:gd name="connsiteY36" fmla="*/ 3995603 h 4896992"/>
              <a:gd name="connsiteX37" fmla="*/ 0 w 9159474"/>
              <a:gd name="connsiteY37" fmla="*/ 3541785 h 4896992"/>
              <a:gd name="connsiteX38" fmla="*/ 0 w 9159474"/>
              <a:gd name="connsiteY38" fmla="*/ 3118909 h 4896992"/>
              <a:gd name="connsiteX39" fmla="*/ 0 w 9159474"/>
              <a:gd name="connsiteY39" fmla="*/ 2541322 h 4896992"/>
              <a:gd name="connsiteX40" fmla="*/ 0 w 9159474"/>
              <a:gd name="connsiteY40" fmla="*/ 1963736 h 4896992"/>
              <a:gd name="connsiteX41" fmla="*/ 0 w 9159474"/>
              <a:gd name="connsiteY41" fmla="*/ 1540860 h 4896992"/>
              <a:gd name="connsiteX42" fmla="*/ 0 w 9159474"/>
              <a:gd name="connsiteY42" fmla="*/ 901389 h 48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159474" h="4896992" fill="none" extrusionOk="0">
                <a:moveTo>
                  <a:pt x="0" y="901389"/>
                </a:moveTo>
                <a:cubicBezTo>
                  <a:pt x="-63982" y="330362"/>
                  <a:pt x="431030" y="-29717"/>
                  <a:pt x="901389" y="0"/>
                </a:cubicBezTo>
                <a:cubicBezTo>
                  <a:pt x="1232927" y="-41133"/>
                  <a:pt x="1302032" y="72184"/>
                  <a:pt x="1614423" y="0"/>
                </a:cubicBezTo>
                <a:cubicBezTo>
                  <a:pt x="1926814" y="-72184"/>
                  <a:pt x="1873509" y="25383"/>
                  <a:pt x="2033188" y="0"/>
                </a:cubicBezTo>
                <a:cubicBezTo>
                  <a:pt x="2192868" y="-25383"/>
                  <a:pt x="2418640" y="63891"/>
                  <a:pt x="2599088" y="0"/>
                </a:cubicBezTo>
                <a:cubicBezTo>
                  <a:pt x="2779536" y="-63891"/>
                  <a:pt x="2869848" y="694"/>
                  <a:pt x="2944287" y="0"/>
                </a:cubicBezTo>
                <a:cubicBezTo>
                  <a:pt x="3018726" y="-694"/>
                  <a:pt x="3373444" y="30766"/>
                  <a:pt x="3657321" y="0"/>
                </a:cubicBezTo>
                <a:cubicBezTo>
                  <a:pt x="3941198" y="-30766"/>
                  <a:pt x="4097355" y="8707"/>
                  <a:pt x="4223220" y="0"/>
                </a:cubicBezTo>
                <a:cubicBezTo>
                  <a:pt x="4349085" y="-8707"/>
                  <a:pt x="4710207" y="76167"/>
                  <a:pt x="4936254" y="0"/>
                </a:cubicBezTo>
                <a:cubicBezTo>
                  <a:pt x="5162301" y="-76167"/>
                  <a:pt x="5190329" y="40984"/>
                  <a:pt x="5428587" y="0"/>
                </a:cubicBezTo>
                <a:cubicBezTo>
                  <a:pt x="5666845" y="-40984"/>
                  <a:pt x="5731424" y="13268"/>
                  <a:pt x="5847352" y="0"/>
                </a:cubicBezTo>
                <a:cubicBezTo>
                  <a:pt x="5963281" y="-13268"/>
                  <a:pt x="6239235" y="1193"/>
                  <a:pt x="6413252" y="0"/>
                </a:cubicBezTo>
                <a:cubicBezTo>
                  <a:pt x="6587269" y="-1193"/>
                  <a:pt x="6844616" y="58835"/>
                  <a:pt x="7052719" y="0"/>
                </a:cubicBezTo>
                <a:cubicBezTo>
                  <a:pt x="7260822" y="-58835"/>
                  <a:pt x="7621607" y="26214"/>
                  <a:pt x="7765752" y="0"/>
                </a:cubicBezTo>
                <a:cubicBezTo>
                  <a:pt x="7909897" y="-26214"/>
                  <a:pt x="8083894" y="51113"/>
                  <a:pt x="8258085" y="0"/>
                </a:cubicBezTo>
                <a:cubicBezTo>
                  <a:pt x="8790504" y="67274"/>
                  <a:pt x="9295173" y="365360"/>
                  <a:pt x="9159474" y="901389"/>
                </a:cubicBezTo>
                <a:cubicBezTo>
                  <a:pt x="9178378" y="1059701"/>
                  <a:pt x="9150612" y="1132979"/>
                  <a:pt x="9159474" y="1324265"/>
                </a:cubicBezTo>
                <a:cubicBezTo>
                  <a:pt x="9168336" y="1515551"/>
                  <a:pt x="9109921" y="1601241"/>
                  <a:pt x="9159474" y="1870909"/>
                </a:cubicBezTo>
                <a:cubicBezTo>
                  <a:pt x="9209027" y="2140577"/>
                  <a:pt x="9119986" y="2213336"/>
                  <a:pt x="9159474" y="2355670"/>
                </a:cubicBezTo>
                <a:cubicBezTo>
                  <a:pt x="9198962" y="2498004"/>
                  <a:pt x="9123917" y="2697221"/>
                  <a:pt x="9159474" y="2809488"/>
                </a:cubicBezTo>
                <a:cubicBezTo>
                  <a:pt x="9195031" y="2921755"/>
                  <a:pt x="9121200" y="3100631"/>
                  <a:pt x="9159474" y="3232364"/>
                </a:cubicBezTo>
                <a:cubicBezTo>
                  <a:pt x="9197748" y="3364097"/>
                  <a:pt x="9067985" y="3723436"/>
                  <a:pt x="9159474" y="3995603"/>
                </a:cubicBezTo>
                <a:cubicBezTo>
                  <a:pt x="9097393" y="4480303"/>
                  <a:pt x="8867051" y="4919218"/>
                  <a:pt x="8258085" y="4896992"/>
                </a:cubicBezTo>
                <a:cubicBezTo>
                  <a:pt x="8037002" y="4938026"/>
                  <a:pt x="7790163" y="4821255"/>
                  <a:pt x="7618618" y="4896992"/>
                </a:cubicBezTo>
                <a:cubicBezTo>
                  <a:pt x="7447073" y="4972729"/>
                  <a:pt x="7278064" y="4888156"/>
                  <a:pt x="7126286" y="4896992"/>
                </a:cubicBezTo>
                <a:cubicBezTo>
                  <a:pt x="6974508" y="4905828"/>
                  <a:pt x="6717839" y="4843617"/>
                  <a:pt x="6413252" y="4896992"/>
                </a:cubicBezTo>
                <a:cubicBezTo>
                  <a:pt x="6108665" y="4950367"/>
                  <a:pt x="6080916" y="4851954"/>
                  <a:pt x="5994486" y="4896992"/>
                </a:cubicBezTo>
                <a:cubicBezTo>
                  <a:pt x="5908056" y="4942030"/>
                  <a:pt x="5427016" y="4825943"/>
                  <a:pt x="5281453" y="4896992"/>
                </a:cubicBezTo>
                <a:cubicBezTo>
                  <a:pt x="5135890" y="4968041"/>
                  <a:pt x="4967545" y="4856260"/>
                  <a:pt x="4862687" y="4896992"/>
                </a:cubicBezTo>
                <a:cubicBezTo>
                  <a:pt x="4757829" y="4937724"/>
                  <a:pt x="4466207" y="4893225"/>
                  <a:pt x="4223220" y="4896992"/>
                </a:cubicBezTo>
                <a:cubicBezTo>
                  <a:pt x="3980233" y="4900759"/>
                  <a:pt x="3755436" y="4815277"/>
                  <a:pt x="3510187" y="4896992"/>
                </a:cubicBezTo>
                <a:cubicBezTo>
                  <a:pt x="3264938" y="4978707"/>
                  <a:pt x="3259474" y="4872579"/>
                  <a:pt x="3164988" y="4896992"/>
                </a:cubicBezTo>
                <a:cubicBezTo>
                  <a:pt x="3070502" y="4921405"/>
                  <a:pt x="2672696" y="4894281"/>
                  <a:pt x="2451954" y="4896992"/>
                </a:cubicBezTo>
                <a:cubicBezTo>
                  <a:pt x="2231212" y="4899703"/>
                  <a:pt x="1964078" y="4817249"/>
                  <a:pt x="1738921" y="4896992"/>
                </a:cubicBezTo>
                <a:cubicBezTo>
                  <a:pt x="1513764" y="4976735"/>
                  <a:pt x="1518108" y="4859750"/>
                  <a:pt x="1393722" y="4896992"/>
                </a:cubicBezTo>
                <a:cubicBezTo>
                  <a:pt x="1269336" y="4934234"/>
                  <a:pt x="1034230" y="4871565"/>
                  <a:pt x="901389" y="4896992"/>
                </a:cubicBezTo>
                <a:cubicBezTo>
                  <a:pt x="491974" y="4895066"/>
                  <a:pt x="47025" y="4445208"/>
                  <a:pt x="0" y="3995603"/>
                </a:cubicBezTo>
                <a:cubicBezTo>
                  <a:pt x="-8236" y="3776176"/>
                  <a:pt x="50950" y="3682244"/>
                  <a:pt x="0" y="3541785"/>
                </a:cubicBezTo>
                <a:cubicBezTo>
                  <a:pt x="-50950" y="3401326"/>
                  <a:pt x="19187" y="3295586"/>
                  <a:pt x="0" y="3118909"/>
                </a:cubicBezTo>
                <a:cubicBezTo>
                  <a:pt x="-19187" y="2942232"/>
                  <a:pt x="1094" y="2759249"/>
                  <a:pt x="0" y="2541322"/>
                </a:cubicBezTo>
                <a:cubicBezTo>
                  <a:pt x="-1094" y="2323395"/>
                  <a:pt x="49155" y="2154735"/>
                  <a:pt x="0" y="1963736"/>
                </a:cubicBezTo>
                <a:cubicBezTo>
                  <a:pt x="-49155" y="1772737"/>
                  <a:pt x="2778" y="1650925"/>
                  <a:pt x="0" y="1540860"/>
                </a:cubicBezTo>
                <a:cubicBezTo>
                  <a:pt x="-2778" y="1430795"/>
                  <a:pt x="17908" y="1098284"/>
                  <a:pt x="0" y="901389"/>
                </a:cubicBezTo>
                <a:close/>
              </a:path>
              <a:path w="9159474" h="4896992" stroke="0" extrusionOk="0">
                <a:moveTo>
                  <a:pt x="0" y="901389"/>
                </a:moveTo>
                <a:cubicBezTo>
                  <a:pt x="-123306" y="327508"/>
                  <a:pt x="328624" y="28127"/>
                  <a:pt x="901389" y="0"/>
                </a:cubicBezTo>
                <a:cubicBezTo>
                  <a:pt x="1184783" y="-3126"/>
                  <a:pt x="1339303" y="34102"/>
                  <a:pt x="1614423" y="0"/>
                </a:cubicBezTo>
                <a:cubicBezTo>
                  <a:pt x="1889543" y="-34102"/>
                  <a:pt x="1922719" y="22880"/>
                  <a:pt x="2106755" y="0"/>
                </a:cubicBezTo>
                <a:cubicBezTo>
                  <a:pt x="2290791" y="-22880"/>
                  <a:pt x="2327333" y="5242"/>
                  <a:pt x="2525521" y="0"/>
                </a:cubicBezTo>
                <a:cubicBezTo>
                  <a:pt x="2723709" y="-5242"/>
                  <a:pt x="2969292" y="62455"/>
                  <a:pt x="3164988" y="0"/>
                </a:cubicBezTo>
                <a:cubicBezTo>
                  <a:pt x="3360684" y="-62455"/>
                  <a:pt x="3534508" y="15739"/>
                  <a:pt x="3657321" y="0"/>
                </a:cubicBezTo>
                <a:cubicBezTo>
                  <a:pt x="3780134" y="-15739"/>
                  <a:pt x="4192061" y="69216"/>
                  <a:pt x="4370354" y="0"/>
                </a:cubicBezTo>
                <a:cubicBezTo>
                  <a:pt x="4548647" y="-69216"/>
                  <a:pt x="4671251" y="11101"/>
                  <a:pt x="4789120" y="0"/>
                </a:cubicBezTo>
                <a:cubicBezTo>
                  <a:pt x="4906989" y="-11101"/>
                  <a:pt x="5334706" y="31955"/>
                  <a:pt x="5502153" y="0"/>
                </a:cubicBezTo>
                <a:cubicBezTo>
                  <a:pt x="5669600" y="-31955"/>
                  <a:pt x="5732741" y="19751"/>
                  <a:pt x="5847352" y="0"/>
                </a:cubicBezTo>
                <a:cubicBezTo>
                  <a:pt x="5961963" y="-19751"/>
                  <a:pt x="6203236" y="26738"/>
                  <a:pt x="6413252" y="0"/>
                </a:cubicBezTo>
                <a:cubicBezTo>
                  <a:pt x="6623268" y="-26738"/>
                  <a:pt x="6737436" y="66890"/>
                  <a:pt x="6979152" y="0"/>
                </a:cubicBezTo>
                <a:cubicBezTo>
                  <a:pt x="7220868" y="-66890"/>
                  <a:pt x="7281771" y="44524"/>
                  <a:pt x="7471484" y="0"/>
                </a:cubicBezTo>
                <a:cubicBezTo>
                  <a:pt x="7661197" y="-44524"/>
                  <a:pt x="7923520" y="34279"/>
                  <a:pt x="8258085" y="0"/>
                </a:cubicBezTo>
                <a:cubicBezTo>
                  <a:pt x="8810883" y="-68246"/>
                  <a:pt x="9110123" y="384488"/>
                  <a:pt x="9159474" y="901389"/>
                </a:cubicBezTo>
                <a:cubicBezTo>
                  <a:pt x="9161781" y="1053326"/>
                  <a:pt x="9098737" y="1280715"/>
                  <a:pt x="9159474" y="1417091"/>
                </a:cubicBezTo>
                <a:cubicBezTo>
                  <a:pt x="9220211" y="1553467"/>
                  <a:pt x="9093082" y="1708416"/>
                  <a:pt x="9159474" y="1994678"/>
                </a:cubicBezTo>
                <a:cubicBezTo>
                  <a:pt x="9225866" y="2280940"/>
                  <a:pt x="9143782" y="2258175"/>
                  <a:pt x="9159474" y="2510380"/>
                </a:cubicBezTo>
                <a:cubicBezTo>
                  <a:pt x="9175166" y="2762585"/>
                  <a:pt x="9145035" y="2780500"/>
                  <a:pt x="9159474" y="2933256"/>
                </a:cubicBezTo>
                <a:cubicBezTo>
                  <a:pt x="9173913" y="3086012"/>
                  <a:pt x="9144497" y="3193804"/>
                  <a:pt x="9159474" y="3387074"/>
                </a:cubicBezTo>
                <a:cubicBezTo>
                  <a:pt x="9174451" y="3580344"/>
                  <a:pt x="9131838" y="3783523"/>
                  <a:pt x="9159474" y="3995603"/>
                </a:cubicBezTo>
                <a:cubicBezTo>
                  <a:pt x="9212922" y="4482117"/>
                  <a:pt x="8769562" y="5026652"/>
                  <a:pt x="8258085" y="4896992"/>
                </a:cubicBezTo>
                <a:cubicBezTo>
                  <a:pt x="8163346" y="4899544"/>
                  <a:pt x="7931179" y="4882213"/>
                  <a:pt x="7839319" y="4896992"/>
                </a:cubicBezTo>
                <a:cubicBezTo>
                  <a:pt x="7747459" y="4911771"/>
                  <a:pt x="7631517" y="4864584"/>
                  <a:pt x="7494120" y="4896992"/>
                </a:cubicBezTo>
                <a:cubicBezTo>
                  <a:pt x="7356723" y="4929400"/>
                  <a:pt x="7319116" y="4870106"/>
                  <a:pt x="7148922" y="4896992"/>
                </a:cubicBezTo>
                <a:cubicBezTo>
                  <a:pt x="6978728" y="4923878"/>
                  <a:pt x="6729239" y="4893112"/>
                  <a:pt x="6583022" y="4896992"/>
                </a:cubicBezTo>
                <a:cubicBezTo>
                  <a:pt x="6436805" y="4900872"/>
                  <a:pt x="6285379" y="4890396"/>
                  <a:pt x="6164256" y="4896992"/>
                </a:cubicBezTo>
                <a:cubicBezTo>
                  <a:pt x="6043133" y="4903588"/>
                  <a:pt x="5671301" y="4841934"/>
                  <a:pt x="5524789" y="4896992"/>
                </a:cubicBezTo>
                <a:cubicBezTo>
                  <a:pt x="5378277" y="4952050"/>
                  <a:pt x="5268268" y="4881684"/>
                  <a:pt x="5106024" y="4896992"/>
                </a:cubicBezTo>
                <a:cubicBezTo>
                  <a:pt x="4943781" y="4912300"/>
                  <a:pt x="4718821" y="4881244"/>
                  <a:pt x="4466557" y="4896992"/>
                </a:cubicBezTo>
                <a:cubicBezTo>
                  <a:pt x="4214293" y="4912740"/>
                  <a:pt x="4250435" y="4859995"/>
                  <a:pt x="4121358" y="4896992"/>
                </a:cubicBezTo>
                <a:cubicBezTo>
                  <a:pt x="3992281" y="4933989"/>
                  <a:pt x="3666052" y="4855442"/>
                  <a:pt x="3481892" y="4896992"/>
                </a:cubicBezTo>
                <a:cubicBezTo>
                  <a:pt x="3297732" y="4938542"/>
                  <a:pt x="3161627" y="4890429"/>
                  <a:pt x="3063126" y="4896992"/>
                </a:cubicBezTo>
                <a:cubicBezTo>
                  <a:pt x="2964625" y="4903555"/>
                  <a:pt x="2839501" y="4891966"/>
                  <a:pt x="2717927" y="4896992"/>
                </a:cubicBezTo>
                <a:cubicBezTo>
                  <a:pt x="2596353" y="4902018"/>
                  <a:pt x="2465300" y="4893854"/>
                  <a:pt x="2299161" y="4896992"/>
                </a:cubicBezTo>
                <a:cubicBezTo>
                  <a:pt x="2133022" y="4900130"/>
                  <a:pt x="1790121" y="4867366"/>
                  <a:pt x="1659695" y="4896992"/>
                </a:cubicBezTo>
                <a:cubicBezTo>
                  <a:pt x="1529269" y="4926618"/>
                  <a:pt x="1103025" y="4823510"/>
                  <a:pt x="901389" y="4896992"/>
                </a:cubicBezTo>
                <a:cubicBezTo>
                  <a:pt x="514608" y="4900522"/>
                  <a:pt x="81436" y="4577808"/>
                  <a:pt x="0" y="3995603"/>
                </a:cubicBezTo>
                <a:cubicBezTo>
                  <a:pt x="-23351" y="3861973"/>
                  <a:pt x="56896" y="3730378"/>
                  <a:pt x="0" y="3479901"/>
                </a:cubicBezTo>
                <a:cubicBezTo>
                  <a:pt x="-56896" y="3229424"/>
                  <a:pt x="53648" y="3150320"/>
                  <a:pt x="0" y="2964198"/>
                </a:cubicBezTo>
                <a:cubicBezTo>
                  <a:pt x="-53648" y="2778076"/>
                  <a:pt x="5241" y="2610926"/>
                  <a:pt x="0" y="2510380"/>
                </a:cubicBezTo>
                <a:cubicBezTo>
                  <a:pt x="-5241" y="2409834"/>
                  <a:pt x="67312" y="2053079"/>
                  <a:pt x="0" y="1932794"/>
                </a:cubicBezTo>
                <a:cubicBezTo>
                  <a:pt x="-67312" y="1812509"/>
                  <a:pt x="55983" y="1629722"/>
                  <a:pt x="0" y="1417091"/>
                </a:cubicBezTo>
                <a:cubicBezTo>
                  <a:pt x="-55983" y="1204460"/>
                  <a:pt x="36717" y="1064663"/>
                  <a:pt x="0" y="901389"/>
                </a:cubicBezTo>
                <a:close/>
              </a:path>
            </a:pathLst>
          </a:custGeom>
          <a:solidFill>
            <a:srgbClr val="C1D6E8">
              <a:alpha val="16000"/>
            </a:srgbClr>
          </a:solidFill>
          <a:ln>
            <a:solidFill>
              <a:srgbClr val="5A5C5E"/>
            </a:solidFill>
            <a:extLst>
              <a:ext uri="{C807C97D-BFC1-408E-A445-0C87EB9F89A2}">
                <ask:lineSketchStyleProps xmlns:ask="http://schemas.microsoft.com/office/drawing/2018/sketchyshapes" sd="1219033472">
                  <a:prstGeom prst="roundRect">
                    <a:avLst>
                      <a:gd name="adj" fmla="val 1840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800" i="1" dirty="0">
                <a:solidFill>
                  <a:schemeClr val="tx1">
                    <a:lumMod val="65000"/>
                    <a:lumOff val="35000"/>
                  </a:schemeClr>
                </a:solidFill>
                <a:latin typeface="Constantia" panose="02030602050306030303" pitchFamily="18" charset="0"/>
                <a:cs typeface="Biome" panose="020B0502040204020203" pitchFamily="34" charset="0"/>
              </a:rPr>
              <a:t>We can predict future temperature increases using a linear model &amp; historical weather data.</a:t>
            </a:r>
          </a:p>
          <a:p>
            <a:pPr marL="457200" indent="-457200">
              <a:buFont typeface="+mj-lt"/>
              <a:buAutoNum type="arabicPeriod"/>
            </a:pPr>
            <a:endParaRPr lang="en-US" sz="2800" i="1" dirty="0">
              <a:solidFill>
                <a:schemeClr val="tx1">
                  <a:lumMod val="65000"/>
                  <a:lumOff val="35000"/>
                </a:schemeClr>
              </a:solidFill>
              <a:latin typeface="Constantia" panose="02030602050306030303" pitchFamily="18" charset="0"/>
              <a:cs typeface="Biome" panose="020B0502040204020203" pitchFamily="34" charset="0"/>
            </a:endParaRPr>
          </a:p>
          <a:p>
            <a:pPr marL="457200" indent="-457200">
              <a:buFont typeface="+mj-lt"/>
              <a:buAutoNum type="arabicPeriod"/>
            </a:pPr>
            <a:r>
              <a:rPr lang="en-US" sz="2800" i="1" dirty="0">
                <a:solidFill>
                  <a:schemeClr val="tx1">
                    <a:lumMod val="65000"/>
                    <a:lumOff val="35000"/>
                  </a:schemeClr>
                </a:solidFill>
                <a:latin typeface="Constantia" panose="02030602050306030303" pitchFamily="18" charset="0"/>
                <a:cs typeface="Biome" panose="020B0502040204020203" pitchFamily="34" charset="0"/>
              </a:rPr>
              <a:t>“Pleasant day” weather may be regional. Different groups of locations will follow patterns relevant to their typical weather an clustering them in a logical way before analysis will yield more accurate results.</a:t>
            </a:r>
          </a:p>
          <a:p>
            <a:pPr marL="457200" indent="-457200">
              <a:buFont typeface="+mj-lt"/>
              <a:buAutoNum type="arabicPeriod"/>
            </a:pPr>
            <a:endParaRPr lang="en-US" sz="2800" i="1" dirty="0">
              <a:solidFill>
                <a:schemeClr val="tx1">
                  <a:lumMod val="65000"/>
                  <a:lumOff val="35000"/>
                </a:schemeClr>
              </a:solidFill>
              <a:latin typeface="Constantia" panose="02030602050306030303" pitchFamily="18" charset="0"/>
              <a:cs typeface="Biome" panose="020B0502040204020203" pitchFamily="34" charset="0"/>
            </a:endParaRPr>
          </a:p>
          <a:p>
            <a:pPr marL="457200" indent="-457200">
              <a:buFont typeface="+mj-lt"/>
              <a:buAutoNum type="arabicPeriod"/>
            </a:pPr>
            <a:r>
              <a:rPr lang="en-US" sz="2800" i="1" dirty="0">
                <a:solidFill>
                  <a:schemeClr val="tx1">
                    <a:lumMod val="65000"/>
                    <a:lumOff val="35000"/>
                  </a:schemeClr>
                </a:solidFill>
                <a:latin typeface="Constantia" panose="02030602050306030303" pitchFamily="18" charset="0"/>
                <a:cs typeface="Biome" panose="020B0502040204020203" pitchFamily="34" charset="0"/>
              </a:rPr>
              <a:t>Algorithms can more accurately predict “bad” weather days because those have more objective measures.</a:t>
            </a:r>
          </a:p>
        </p:txBody>
      </p:sp>
      <p:sp>
        <p:nvSpPr>
          <p:cNvPr id="11" name="Title 1">
            <a:extLst>
              <a:ext uri="{FF2B5EF4-FFF2-40B4-BE49-F238E27FC236}">
                <a16:creationId xmlns:a16="http://schemas.microsoft.com/office/drawing/2014/main" id="{E68255D2-715B-E599-3119-48EB0534D4F5}"/>
              </a:ext>
            </a:extLst>
          </p:cNvPr>
          <p:cNvSpPr txBox="1">
            <a:spLocks/>
          </p:cNvSpPr>
          <p:nvPr/>
        </p:nvSpPr>
        <p:spPr>
          <a:xfrm>
            <a:off x="197177" y="823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cmpd="dbl">
                  <a:solidFill>
                    <a:schemeClr val="tx2">
                      <a:lumMod val="90000"/>
                      <a:lumOff val="10000"/>
                    </a:schemeClr>
                  </a:solidFill>
                </a:ln>
                <a:solidFill>
                  <a:schemeClr val="bg1"/>
                </a:solidFill>
                <a:effectLst>
                  <a:innerShdw blurRad="63500" dist="50800" dir="16200000">
                    <a:prstClr val="black">
                      <a:alpha val="50000"/>
                    </a:prstClr>
                  </a:innerShdw>
                </a:effectLst>
                <a:latin typeface="Constantia" panose="02030602050306030303" pitchFamily="18" charset="0"/>
              </a:rPr>
              <a:t>Hypotheses</a:t>
            </a:r>
          </a:p>
        </p:txBody>
      </p:sp>
    </p:spTree>
    <p:extLst>
      <p:ext uri="{BB962C8B-B14F-4D97-AF65-F5344CB8AC3E}">
        <p14:creationId xmlns:p14="http://schemas.microsoft.com/office/powerpoint/2010/main" val="354693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A circular pattern of clouds and sun&#10;&#10;Description automatically generated with medium confidence">
            <a:extLst>
              <a:ext uri="{FF2B5EF4-FFF2-40B4-BE49-F238E27FC236}">
                <a16:creationId xmlns:a16="http://schemas.microsoft.com/office/drawing/2014/main" id="{8E220DCC-915E-3810-AAC2-7D3F1C82572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r="49821" b="1915"/>
          <a:stretch/>
        </p:blipFill>
        <p:spPr>
          <a:xfrm>
            <a:off x="-43871" y="1"/>
            <a:ext cx="6139871" cy="6858000"/>
          </a:xfrm>
          <a:prstGeom prst="rect">
            <a:avLst/>
          </a:prstGeom>
        </p:spPr>
      </p:pic>
      <p:pic>
        <p:nvPicPr>
          <p:cNvPr id="7" name="Content Placeholder 6">
            <a:extLst>
              <a:ext uri="{FF2B5EF4-FFF2-40B4-BE49-F238E27FC236}">
                <a16:creationId xmlns:a16="http://schemas.microsoft.com/office/drawing/2014/main" id="{3CC70B52-55DB-DA1A-3CF9-B80D95F5D84A}"/>
              </a:ext>
            </a:extLst>
          </p:cNvPr>
          <p:cNvPicPr>
            <a:picLocks noGrp="1" noChangeAspect="1"/>
          </p:cNvPicPr>
          <p:nvPr>
            <p:ph idx="1"/>
          </p:nvPr>
        </p:nvPicPr>
        <p:blipFill>
          <a:blip r:embed="rId4"/>
          <a:stretch>
            <a:fillRect/>
          </a:stretch>
        </p:blipFill>
        <p:spPr>
          <a:xfrm>
            <a:off x="7381171" y="3725021"/>
            <a:ext cx="4287265" cy="2838667"/>
          </a:xfrm>
          <a:prstGeom prst="rect">
            <a:avLst/>
          </a:prstGeom>
        </p:spPr>
      </p:pic>
      <p:pic>
        <p:nvPicPr>
          <p:cNvPr id="8" name="Picture 7">
            <a:extLst>
              <a:ext uri="{FF2B5EF4-FFF2-40B4-BE49-F238E27FC236}">
                <a16:creationId xmlns:a16="http://schemas.microsoft.com/office/drawing/2014/main" id="{3431E6D9-DA24-4D68-4AE6-39BAEA97EAB0}"/>
              </a:ext>
            </a:extLst>
          </p:cNvPr>
          <p:cNvPicPr>
            <a:picLocks noChangeAspect="1"/>
          </p:cNvPicPr>
          <p:nvPr/>
        </p:nvPicPr>
        <p:blipFill>
          <a:blip r:embed="rId5"/>
          <a:stretch>
            <a:fillRect/>
          </a:stretch>
        </p:blipFill>
        <p:spPr>
          <a:xfrm>
            <a:off x="7460289" y="467403"/>
            <a:ext cx="4129028" cy="2665576"/>
          </a:xfrm>
          <a:prstGeom prst="rect">
            <a:avLst/>
          </a:prstGeom>
        </p:spPr>
      </p:pic>
      <p:sp>
        <p:nvSpPr>
          <p:cNvPr id="10" name="Rectangle: Rounded Corners 9">
            <a:extLst>
              <a:ext uri="{FF2B5EF4-FFF2-40B4-BE49-F238E27FC236}">
                <a16:creationId xmlns:a16="http://schemas.microsoft.com/office/drawing/2014/main" id="{DDFD22E0-52C6-A650-8F2F-067394F39FF4}"/>
              </a:ext>
            </a:extLst>
          </p:cNvPr>
          <p:cNvSpPr/>
          <p:nvPr/>
        </p:nvSpPr>
        <p:spPr>
          <a:xfrm>
            <a:off x="5750745" y="3754292"/>
            <a:ext cx="1599566" cy="2466670"/>
          </a:xfrm>
          <a:custGeom>
            <a:avLst/>
            <a:gdLst>
              <a:gd name="connsiteX0" fmla="*/ 0 w 1599566"/>
              <a:gd name="connsiteY0" fmla="*/ 266600 h 2466670"/>
              <a:gd name="connsiteX1" fmla="*/ 266600 w 1599566"/>
              <a:gd name="connsiteY1" fmla="*/ 0 h 2466670"/>
              <a:gd name="connsiteX2" fmla="*/ 810447 w 1599566"/>
              <a:gd name="connsiteY2" fmla="*/ 0 h 2466670"/>
              <a:gd name="connsiteX3" fmla="*/ 1332966 w 1599566"/>
              <a:gd name="connsiteY3" fmla="*/ 0 h 2466670"/>
              <a:gd name="connsiteX4" fmla="*/ 1599566 w 1599566"/>
              <a:gd name="connsiteY4" fmla="*/ 266600 h 2466670"/>
              <a:gd name="connsiteX5" fmla="*/ 1599566 w 1599566"/>
              <a:gd name="connsiteY5" fmla="*/ 891755 h 2466670"/>
              <a:gd name="connsiteX6" fmla="*/ 1599566 w 1599566"/>
              <a:gd name="connsiteY6" fmla="*/ 1536245 h 2466670"/>
              <a:gd name="connsiteX7" fmla="*/ 1599566 w 1599566"/>
              <a:gd name="connsiteY7" fmla="*/ 2200070 h 2466670"/>
              <a:gd name="connsiteX8" fmla="*/ 1332966 w 1599566"/>
              <a:gd name="connsiteY8" fmla="*/ 2466670 h 2466670"/>
              <a:gd name="connsiteX9" fmla="*/ 778456 w 1599566"/>
              <a:gd name="connsiteY9" fmla="*/ 2466670 h 2466670"/>
              <a:gd name="connsiteX10" fmla="*/ 266600 w 1599566"/>
              <a:gd name="connsiteY10" fmla="*/ 2466670 h 2466670"/>
              <a:gd name="connsiteX11" fmla="*/ 0 w 1599566"/>
              <a:gd name="connsiteY11" fmla="*/ 2200070 h 2466670"/>
              <a:gd name="connsiteX12" fmla="*/ 0 w 1599566"/>
              <a:gd name="connsiteY12" fmla="*/ 1516911 h 2466670"/>
              <a:gd name="connsiteX13" fmla="*/ 0 w 1599566"/>
              <a:gd name="connsiteY13" fmla="*/ 853086 h 2466670"/>
              <a:gd name="connsiteX14" fmla="*/ 0 w 1599566"/>
              <a:gd name="connsiteY14" fmla="*/ 266600 h 24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9566" h="2466670" fill="none" extrusionOk="0">
                <a:moveTo>
                  <a:pt x="0" y="266600"/>
                </a:moveTo>
                <a:cubicBezTo>
                  <a:pt x="-5582" y="107982"/>
                  <a:pt x="121500" y="-28940"/>
                  <a:pt x="266600" y="0"/>
                </a:cubicBezTo>
                <a:cubicBezTo>
                  <a:pt x="420165" y="-14167"/>
                  <a:pt x="611704" y="-8363"/>
                  <a:pt x="810447" y="0"/>
                </a:cubicBezTo>
                <a:cubicBezTo>
                  <a:pt x="1009190" y="8363"/>
                  <a:pt x="1169947" y="26086"/>
                  <a:pt x="1332966" y="0"/>
                </a:cubicBezTo>
                <a:cubicBezTo>
                  <a:pt x="1496215" y="-9497"/>
                  <a:pt x="1581850" y="147486"/>
                  <a:pt x="1599566" y="266600"/>
                </a:cubicBezTo>
                <a:cubicBezTo>
                  <a:pt x="1626278" y="489923"/>
                  <a:pt x="1619860" y="691807"/>
                  <a:pt x="1599566" y="891755"/>
                </a:cubicBezTo>
                <a:cubicBezTo>
                  <a:pt x="1579272" y="1091704"/>
                  <a:pt x="1587635" y="1222876"/>
                  <a:pt x="1599566" y="1536245"/>
                </a:cubicBezTo>
                <a:cubicBezTo>
                  <a:pt x="1611498" y="1849614"/>
                  <a:pt x="1609213" y="1991578"/>
                  <a:pt x="1599566" y="2200070"/>
                </a:cubicBezTo>
                <a:cubicBezTo>
                  <a:pt x="1601463" y="2341474"/>
                  <a:pt x="1497302" y="2485157"/>
                  <a:pt x="1332966" y="2466670"/>
                </a:cubicBezTo>
                <a:cubicBezTo>
                  <a:pt x="1185782" y="2442624"/>
                  <a:pt x="1036411" y="2444046"/>
                  <a:pt x="778456" y="2466670"/>
                </a:cubicBezTo>
                <a:cubicBezTo>
                  <a:pt x="520501" y="2489295"/>
                  <a:pt x="391351" y="2483958"/>
                  <a:pt x="266600" y="2466670"/>
                </a:cubicBezTo>
                <a:cubicBezTo>
                  <a:pt x="152264" y="2459453"/>
                  <a:pt x="8135" y="2354011"/>
                  <a:pt x="0" y="2200070"/>
                </a:cubicBezTo>
                <a:cubicBezTo>
                  <a:pt x="5849" y="1916068"/>
                  <a:pt x="-6578" y="1676394"/>
                  <a:pt x="0" y="1516911"/>
                </a:cubicBezTo>
                <a:cubicBezTo>
                  <a:pt x="6578" y="1357428"/>
                  <a:pt x="29985" y="1166275"/>
                  <a:pt x="0" y="853086"/>
                </a:cubicBezTo>
                <a:cubicBezTo>
                  <a:pt x="-29985" y="539897"/>
                  <a:pt x="-22259" y="559725"/>
                  <a:pt x="0" y="266600"/>
                </a:cubicBezTo>
                <a:close/>
              </a:path>
              <a:path w="1599566" h="2466670" stroke="0" extrusionOk="0">
                <a:moveTo>
                  <a:pt x="0" y="266600"/>
                </a:moveTo>
                <a:cubicBezTo>
                  <a:pt x="-17985" y="108268"/>
                  <a:pt x="107753" y="4357"/>
                  <a:pt x="266600" y="0"/>
                </a:cubicBezTo>
                <a:cubicBezTo>
                  <a:pt x="493596" y="-17707"/>
                  <a:pt x="570878" y="-15098"/>
                  <a:pt x="821110" y="0"/>
                </a:cubicBezTo>
                <a:cubicBezTo>
                  <a:pt x="1071342" y="15098"/>
                  <a:pt x="1181617" y="6016"/>
                  <a:pt x="1332966" y="0"/>
                </a:cubicBezTo>
                <a:cubicBezTo>
                  <a:pt x="1475947" y="-2330"/>
                  <a:pt x="1624892" y="131462"/>
                  <a:pt x="1599566" y="266600"/>
                </a:cubicBezTo>
                <a:cubicBezTo>
                  <a:pt x="1601534" y="526770"/>
                  <a:pt x="1597676" y="720940"/>
                  <a:pt x="1599566" y="872421"/>
                </a:cubicBezTo>
                <a:cubicBezTo>
                  <a:pt x="1601456" y="1023902"/>
                  <a:pt x="1585613" y="1214573"/>
                  <a:pt x="1599566" y="1555580"/>
                </a:cubicBezTo>
                <a:cubicBezTo>
                  <a:pt x="1613519" y="1896587"/>
                  <a:pt x="1598453" y="2033240"/>
                  <a:pt x="1599566" y="2200070"/>
                </a:cubicBezTo>
                <a:cubicBezTo>
                  <a:pt x="1587179" y="2367800"/>
                  <a:pt x="1472039" y="2457199"/>
                  <a:pt x="1332966" y="2466670"/>
                </a:cubicBezTo>
                <a:cubicBezTo>
                  <a:pt x="1159903" y="2464311"/>
                  <a:pt x="951927" y="2465146"/>
                  <a:pt x="821110" y="2466670"/>
                </a:cubicBezTo>
                <a:cubicBezTo>
                  <a:pt x="690293" y="2468194"/>
                  <a:pt x="470253" y="2444981"/>
                  <a:pt x="266600" y="2466670"/>
                </a:cubicBezTo>
                <a:cubicBezTo>
                  <a:pt x="140120" y="2446156"/>
                  <a:pt x="8714" y="2341690"/>
                  <a:pt x="0" y="2200070"/>
                </a:cubicBezTo>
                <a:cubicBezTo>
                  <a:pt x="-11715" y="1909156"/>
                  <a:pt x="-31308" y="1723974"/>
                  <a:pt x="0" y="1555580"/>
                </a:cubicBezTo>
                <a:cubicBezTo>
                  <a:pt x="31308" y="1387186"/>
                  <a:pt x="12002" y="1168067"/>
                  <a:pt x="0" y="949759"/>
                </a:cubicBezTo>
                <a:cubicBezTo>
                  <a:pt x="-12002" y="731451"/>
                  <a:pt x="-10393" y="465669"/>
                  <a:pt x="0" y="266600"/>
                </a:cubicBezTo>
                <a:close/>
              </a:path>
            </a:pathLst>
          </a:custGeom>
          <a:solidFill>
            <a:srgbClr val="EDFDFF"/>
          </a:solidFill>
          <a:ln>
            <a:solidFill>
              <a:srgbClr val="A6A6A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lumMod val="65000"/>
                    <a:lumOff val="35000"/>
                  </a:schemeClr>
                </a:solidFill>
                <a:latin typeface="Constantia" panose="02030602050306030303" pitchFamily="18" charset="0"/>
                <a:cs typeface="Biome" panose="020B0502040204020203" pitchFamily="34" charset="0"/>
              </a:rPr>
              <a:t>Sonnblick mean temperatures are considerably lower than all other stations, making it an outlier that can potentially skew analysis.</a:t>
            </a:r>
          </a:p>
        </p:txBody>
      </p:sp>
      <p:sp>
        <p:nvSpPr>
          <p:cNvPr id="11" name="Rectangle: Rounded Corners 10">
            <a:extLst>
              <a:ext uri="{FF2B5EF4-FFF2-40B4-BE49-F238E27FC236}">
                <a16:creationId xmlns:a16="http://schemas.microsoft.com/office/drawing/2014/main" id="{22326DFB-48FE-5D04-C6B1-8153DEA8C911}"/>
              </a:ext>
            </a:extLst>
          </p:cNvPr>
          <p:cNvSpPr/>
          <p:nvPr/>
        </p:nvSpPr>
        <p:spPr>
          <a:xfrm>
            <a:off x="5849495" y="745101"/>
            <a:ext cx="1497633" cy="1941264"/>
          </a:xfrm>
          <a:custGeom>
            <a:avLst/>
            <a:gdLst>
              <a:gd name="connsiteX0" fmla="*/ 0 w 1497633"/>
              <a:gd name="connsiteY0" fmla="*/ 249610 h 1941264"/>
              <a:gd name="connsiteX1" fmla="*/ 249610 w 1497633"/>
              <a:gd name="connsiteY1" fmla="*/ 0 h 1941264"/>
              <a:gd name="connsiteX2" fmla="*/ 768785 w 1497633"/>
              <a:gd name="connsiteY2" fmla="*/ 0 h 1941264"/>
              <a:gd name="connsiteX3" fmla="*/ 1248023 w 1497633"/>
              <a:gd name="connsiteY3" fmla="*/ 0 h 1941264"/>
              <a:gd name="connsiteX4" fmla="*/ 1497633 w 1497633"/>
              <a:gd name="connsiteY4" fmla="*/ 249610 h 1941264"/>
              <a:gd name="connsiteX5" fmla="*/ 1497633 w 1497633"/>
              <a:gd name="connsiteY5" fmla="*/ 687030 h 1941264"/>
              <a:gd name="connsiteX6" fmla="*/ 1497633 w 1497633"/>
              <a:gd name="connsiteY6" fmla="*/ 1153291 h 1941264"/>
              <a:gd name="connsiteX7" fmla="*/ 1497633 w 1497633"/>
              <a:gd name="connsiteY7" fmla="*/ 1691654 h 1941264"/>
              <a:gd name="connsiteX8" fmla="*/ 1248023 w 1497633"/>
              <a:gd name="connsiteY8" fmla="*/ 1941264 h 1941264"/>
              <a:gd name="connsiteX9" fmla="*/ 758801 w 1497633"/>
              <a:gd name="connsiteY9" fmla="*/ 1941264 h 1941264"/>
              <a:gd name="connsiteX10" fmla="*/ 249610 w 1497633"/>
              <a:gd name="connsiteY10" fmla="*/ 1941264 h 1941264"/>
              <a:gd name="connsiteX11" fmla="*/ 0 w 1497633"/>
              <a:gd name="connsiteY11" fmla="*/ 1691654 h 1941264"/>
              <a:gd name="connsiteX12" fmla="*/ 0 w 1497633"/>
              <a:gd name="connsiteY12" fmla="*/ 1210973 h 1941264"/>
              <a:gd name="connsiteX13" fmla="*/ 0 w 1497633"/>
              <a:gd name="connsiteY13" fmla="*/ 701450 h 1941264"/>
              <a:gd name="connsiteX14" fmla="*/ 0 w 1497633"/>
              <a:gd name="connsiteY14" fmla="*/ 249610 h 194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7633" h="1941264" fill="none" extrusionOk="0">
                <a:moveTo>
                  <a:pt x="0" y="249610"/>
                </a:moveTo>
                <a:cubicBezTo>
                  <a:pt x="3670" y="109977"/>
                  <a:pt x="91659" y="-12781"/>
                  <a:pt x="249610" y="0"/>
                </a:cubicBezTo>
                <a:cubicBezTo>
                  <a:pt x="459749" y="-9437"/>
                  <a:pt x="644389" y="21615"/>
                  <a:pt x="768785" y="0"/>
                </a:cubicBezTo>
                <a:cubicBezTo>
                  <a:pt x="893181" y="-21615"/>
                  <a:pt x="1099003" y="-14881"/>
                  <a:pt x="1248023" y="0"/>
                </a:cubicBezTo>
                <a:cubicBezTo>
                  <a:pt x="1396464" y="-7192"/>
                  <a:pt x="1519541" y="93394"/>
                  <a:pt x="1497633" y="249610"/>
                </a:cubicBezTo>
                <a:cubicBezTo>
                  <a:pt x="1475806" y="463624"/>
                  <a:pt x="1512668" y="520015"/>
                  <a:pt x="1497633" y="687030"/>
                </a:cubicBezTo>
                <a:cubicBezTo>
                  <a:pt x="1482598" y="854045"/>
                  <a:pt x="1503182" y="999421"/>
                  <a:pt x="1497633" y="1153291"/>
                </a:cubicBezTo>
                <a:cubicBezTo>
                  <a:pt x="1492084" y="1307161"/>
                  <a:pt x="1479937" y="1461828"/>
                  <a:pt x="1497633" y="1691654"/>
                </a:cubicBezTo>
                <a:cubicBezTo>
                  <a:pt x="1523875" y="1815956"/>
                  <a:pt x="1375123" y="1972820"/>
                  <a:pt x="1248023" y="1941264"/>
                </a:cubicBezTo>
                <a:cubicBezTo>
                  <a:pt x="1097098" y="1931687"/>
                  <a:pt x="941582" y="1922265"/>
                  <a:pt x="758801" y="1941264"/>
                </a:cubicBezTo>
                <a:cubicBezTo>
                  <a:pt x="576020" y="1960263"/>
                  <a:pt x="457236" y="1934921"/>
                  <a:pt x="249610" y="1941264"/>
                </a:cubicBezTo>
                <a:cubicBezTo>
                  <a:pt x="106974" y="1931952"/>
                  <a:pt x="-18996" y="1842605"/>
                  <a:pt x="0" y="1691654"/>
                </a:cubicBezTo>
                <a:cubicBezTo>
                  <a:pt x="-19243" y="1533685"/>
                  <a:pt x="22002" y="1367689"/>
                  <a:pt x="0" y="1210973"/>
                </a:cubicBezTo>
                <a:cubicBezTo>
                  <a:pt x="-22002" y="1054257"/>
                  <a:pt x="-17539" y="864543"/>
                  <a:pt x="0" y="701450"/>
                </a:cubicBezTo>
                <a:cubicBezTo>
                  <a:pt x="17539" y="538357"/>
                  <a:pt x="-16278" y="410239"/>
                  <a:pt x="0" y="249610"/>
                </a:cubicBezTo>
                <a:close/>
              </a:path>
              <a:path w="1497633" h="1941264" stroke="0" extrusionOk="0">
                <a:moveTo>
                  <a:pt x="0" y="249610"/>
                </a:moveTo>
                <a:cubicBezTo>
                  <a:pt x="9078" y="138879"/>
                  <a:pt x="115823" y="-4896"/>
                  <a:pt x="249610" y="0"/>
                </a:cubicBezTo>
                <a:cubicBezTo>
                  <a:pt x="430744" y="-2896"/>
                  <a:pt x="516622" y="-21107"/>
                  <a:pt x="768785" y="0"/>
                </a:cubicBezTo>
                <a:cubicBezTo>
                  <a:pt x="1020949" y="21107"/>
                  <a:pt x="1060715" y="-11771"/>
                  <a:pt x="1248023" y="0"/>
                </a:cubicBezTo>
                <a:cubicBezTo>
                  <a:pt x="1394681" y="15212"/>
                  <a:pt x="1483610" y="137666"/>
                  <a:pt x="1497633" y="249610"/>
                </a:cubicBezTo>
                <a:cubicBezTo>
                  <a:pt x="1502209" y="454384"/>
                  <a:pt x="1520008" y="598953"/>
                  <a:pt x="1497633" y="744712"/>
                </a:cubicBezTo>
                <a:cubicBezTo>
                  <a:pt x="1475258" y="890471"/>
                  <a:pt x="1493017" y="1120078"/>
                  <a:pt x="1497633" y="1239814"/>
                </a:cubicBezTo>
                <a:cubicBezTo>
                  <a:pt x="1502249" y="1359550"/>
                  <a:pt x="1486521" y="1570973"/>
                  <a:pt x="1497633" y="1691654"/>
                </a:cubicBezTo>
                <a:cubicBezTo>
                  <a:pt x="1499389" y="1808674"/>
                  <a:pt x="1398858" y="1932823"/>
                  <a:pt x="1248023" y="1941264"/>
                </a:cubicBezTo>
                <a:cubicBezTo>
                  <a:pt x="1086641" y="1931271"/>
                  <a:pt x="977964" y="1941954"/>
                  <a:pt x="758801" y="1941264"/>
                </a:cubicBezTo>
                <a:cubicBezTo>
                  <a:pt x="539638" y="1940574"/>
                  <a:pt x="374742" y="1965049"/>
                  <a:pt x="249610" y="1941264"/>
                </a:cubicBezTo>
                <a:cubicBezTo>
                  <a:pt x="144955" y="1933506"/>
                  <a:pt x="-13003" y="1805845"/>
                  <a:pt x="0" y="1691654"/>
                </a:cubicBezTo>
                <a:cubicBezTo>
                  <a:pt x="-8727" y="1525627"/>
                  <a:pt x="23769" y="1302223"/>
                  <a:pt x="0" y="1196552"/>
                </a:cubicBezTo>
                <a:cubicBezTo>
                  <a:pt x="-23769" y="1090881"/>
                  <a:pt x="8944" y="950784"/>
                  <a:pt x="0" y="715871"/>
                </a:cubicBezTo>
                <a:cubicBezTo>
                  <a:pt x="-8944" y="480958"/>
                  <a:pt x="8527" y="434722"/>
                  <a:pt x="0" y="249610"/>
                </a:cubicBezTo>
                <a:close/>
              </a:path>
            </a:pathLst>
          </a:custGeom>
          <a:solidFill>
            <a:srgbClr val="EDFDFF"/>
          </a:solidFill>
          <a:ln>
            <a:solidFill>
              <a:srgbClr val="A6A6A6"/>
            </a:solidFill>
            <a:extLst>
              <a:ext uri="{C807C97D-BFC1-408E-A445-0C87EB9F89A2}">
                <ask:lineSketchStyleProps xmlns:ask="http://schemas.microsoft.com/office/drawing/2018/sketchyshapes" sd="3659010720">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65000"/>
                    <a:lumOff val="35000"/>
                  </a:schemeClr>
                </a:solidFill>
                <a:latin typeface="Constantia" panose="02030602050306030303" pitchFamily="18" charset="0"/>
                <a:cs typeface="Biome" panose="020B0502040204020203" pitchFamily="34" charset="0"/>
              </a:rPr>
              <a:t>Trend lines show that temperatures appear trending upward at all locations.</a:t>
            </a:r>
          </a:p>
        </p:txBody>
      </p:sp>
      <p:cxnSp>
        <p:nvCxnSpPr>
          <p:cNvPr id="5" name="Straight Arrow Connector 4">
            <a:extLst>
              <a:ext uri="{FF2B5EF4-FFF2-40B4-BE49-F238E27FC236}">
                <a16:creationId xmlns:a16="http://schemas.microsoft.com/office/drawing/2014/main" id="{326AFAEC-B435-2283-040C-5CDDEC38DC41}"/>
              </a:ext>
            </a:extLst>
          </p:cNvPr>
          <p:cNvCxnSpPr>
            <a:cxnSpLocks/>
          </p:cNvCxnSpPr>
          <p:nvPr/>
        </p:nvCxnSpPr>
        <p:spPr>
          <a:xfrm>
            <a:off x="7100623" y="5146158"/>
            <a:ext cx="772410" cy="798058"/>
          </a:xfrm>
          <a:prstGeom prst="straightConnector1">
            <a:avLst/>
          </a:prstGeom>
          <a:ln w="31750">
            <a:tailEnd type="triangle"/>
          </a:ln>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9A1D144A-DA82-A867-3B74-CB443B41A6C1}"/>
              </a:ext>
            </a:extLst>
          </p:cNvPr>
          <p:cNvPicPr>
            <a:picLocks noChangeAspect="1"/>
          </p:cNvPicPr>
          <p:nvPr/>
        </p:nvPicPr>
        <p:blipFill>
          <a:blip r:embed="rId6"/>
          <a:stretch>
            <a:fillRect/>
          </a:stretch>
        </p:blipFill>
        <p:spPr>
          <a:xfrm>
            <a:off x="281135" y="2060997"/>
            <a:ext cx="5189062" cy="2926630"/>
          </a:xfrm>
          <a:prstGeom prst="rect">
            <a:avLst/>
          </a:prstGeom>
        </p:spPr>
      </p:pic>
      <p:sp>
        <p:nvSpPr>
          <p:cNvPr id="17" name="Rectangle: Rounded Corners 16">
            <a:extLst>
              <a:ext uri="{FF2B5EF4-FFF2-40B4-BE49-F238E27FC236}">
                <a16:creationId xmlns:a16="http://schemas.microsoft.com/office/drawing/2014/main" id="{1FD05A12-1515-DA4C-6F9F-0B22A679D2A6}"/>
              </a:ext>
            </a:extLst>
          </p:cNvPr>
          <p:cNvSpPr/>
          <p:nvPr/>
        </p:nvSpPr>
        <p:spPr>
          <a:xfrm>
            <a:off x="355936" y="5236703"/>
            <a:ext cx="5114261" cy="1134939"/>
          </a:xfrm>
          <a:custGeom>
            <a:avLst/>
            <a:gdLst>
              <a:gd name="connsiteX0" fmla="*/ 0 w 5114261"/>
              <a:gd name="connsiteY0" fmla="*/ 189160 h 1134939"/>
              <a:gd name="connsiteX1" fmla="*/ 189160 w 5114261"/>
              <a:gd name="connsiteY1" fmla="*/ 0 h 1134939"/>
              <a:gd name="connsiteX2" fmla="*/ 913082 w 5114261"/>
              <a:gd name="connsiteY2" fmla="*/ 0 h 1134939"/>
              <a:gd name="connsiteX3" fmla="*/ 1494927 w 5114261"/>
              <a:gd name="connsiteY3" fmla="*/ 0 h 1134939"/>
              <a:gd name="connsiteX4" fmla="*/ 2218849 w 5114261"/>
              <a:gd name="connsiteY4" fmla="*/ 0 h 1134939"/>
              <a:gd name="connsiteX5" fmla="*/ 2942771 w 5114261"/>
              <a:gd name="connsiteY5" fmla="*/ 0 h 1134939"/>
              <a:gd name="connsiteX6" fmla="*/ 3524616 w 5114261"/>
              <a:gd name="connsiteY6" fmla="*/ 0 h 1134939"/>
              <a:gd name="connsiteX7" fmla="*/ 4153819 w 5114261"/>
              <a:gd name="connsiteY7" fmla="*/ 0 h 1134939"/>
              <a:gd name="connsiteX8" fmla="*/ 4925101 w 5114261"/>
              <a:gd name="connsiteY8" fmla="*/ 0 h 1134939"/>
              <a:gd name="connsiteX9" fmla="*/ 5114261 w 5114261"/>
              <a:gd name="connsiteY9" fmla="*/ 189160 h 1134939"/>
              <a:gd name="connsiteX10" fmla="*/ 5114261 w 5114261"/>
              <a:gd name="connsiteY10" fmla="*/ 552337 h 1134939"/>
              <a:gd name="connsiteX11" fmla="*/ 5114261 w 5114261"/>
              <a:gd name="connsiteY11" fmla="*/ 945779 h 1134939"/>
              <a:gd name="connsiteX12" fmla="*/ 4925101 w 5114261"/>
              <a:gd name="connsiteY12" fmla="*/ 1134939 h 1134939"/>
              <a:gd name="connsiteX13" fmla="*/ 4295897 w 5114261"/>
              <a:gd name="connsiteY13" fmla="*/ 1134939 h 1134939"/>
              <a:gd name="connsiteX14" fmla="*/ 3524616 w 5114261"/>
              <a:gd name="connsiteY14" fmla="*/ 1134939 h 1134939"/>
              <a:gd name="connsiteX15" fmla="*/ 2753334 w 5114261"/>
              <a:gd name="connsiteY15" fmla="*/ 1134939 h 1134939"/>
              <a:gd name="connsiteX16" fmla="*/ 2076771 w 5114261"/>
              <a:gd name="connsiteY16" fmla="*/ 1134939 h 1134939"/>
              <a:gd name="connsiteX17" fmla="*/ 1447567 w 5114261"/>
              <a:gd name="connsiteY17" fmla="*/ 1134939 h 1134939"/>
              <a:gd name="connsiteX18" fmla="*/ 818364 w 5114261"/>
              <a:gd name="connsiteY18" fmla="*/ 1134939 h 1134939"/>
              <a:gd name="connsiteX19" fmla="*/ 189160 w 5114261"/>
              <a:gd name="connsiteY19" fmla="*/ 1134939 h 1134939"/>
              <a:gd name="connsiteX20" fmla="*/ 0 w 5114261"/>
              <a:gd name="connsiteY20" fmla="*/ 945779 h 1134939"/>
              <a:gd name="connsiteX21" fmla="*/ 0 w 5114261"/>
              <a:gd name="connsiteY21" fmla="*/ 582602 h 1134939"/>
              <a:gd name="connsiteX22" fmla="*/ 0 w 5114261"/>
              <a:gd name="connsiteY22" fmla="*/ 189160 h 11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14261" h="1134939" fill="none" extrusionOk="0">
                <a:moveTo>
                  <a:pt x="0" y="189160"/>
                </a:moveTo>
                <a:cubicBezTo>
                  <a:pt x="7110" y="74339"/>
                  <a:pt x="97166" y="6992"/>
                  <a:pt x="189160" y="0"/>
                </a:cubicBezTo>
                <a:cubicBezTo>
                  <a:pt x="369964" y="-5371"/>
                  <a:pt x="722497" y="-7323"/>
                  <a:pt x="913082" y="0"/>
                </a:cubicBezTo>
                <a:cubicBezTo>
                  <a:pt x="1103667" y="7323"/>
                  <a:pt x="1241377" y="-19422"/>
                  <a:pt x="1494927" y="0"/>
                </a:cubicBezTo>
                <a:cubicBezTo>
                  <a:pt x="1748477" y="19422"/>
                  <a:pt x="2019797" y="27232"/>
                  <a:pt x="2218849" y="0"/>
                </a:cubicBezTo>
                <a:cubicBezTo>
                  <a:pt x="2417901" y="-27232"/>
                  <a:pt x="2752709" y="1859"/>
                  <a:pt x="2942771" y="0"/>
                </a:cubicBezTo>
                <a:cubicBezTo>
                  <a:pt x="3132833" y="-1859"/>
                  <a:pt x="3406558" y="-9218"/>
                  <a:pt x="3524616" y="0"/>
                </a:cubicBezTo>
                <a:cubicBezTo>
                  <a:pt x="3642674" y="9218"/>
                  <a:pt x="3998086" y="-31168"/>
                  <a:pt x="4153819" y="0"/>
                </a:cubicBezTo>
                <a:cubicBezTo>
                  <a:pt x="4309552" y="31168"/>
                  <a:pt x="4575390" y="24428"/>
                  <a:pt x="4925101" y="0"/>
                </a:cubicBezTo>
                <a:cubicBezTo>
                  <a:pt x="5034796" y="-1638"/>
                  <a:pt x="5116940" y="102542"/>
                  <a:pt x="5114261" y="189160"/>
                </a:cubicBezTo>
                <a:cubicBezTo>
                  <a:pt x="5096507" y="363731"/>
                  <a:pt x="5102180" y="449156"/>
                  <a:pt x="5114261" y="552337"/>
                </a:cubicBezTo>
                <a:cubicBezTo>
                  <a:pt x="5126342" y="655518"/>
                  <a:pt x="5122627" y="817226"/>
                  <a:pt x="5114261" y="945779"/>
                </a:cubicBezTo>
                <a:cubicBezTo>
                  <a:pt x="5117985" y="1060166"/>
                  <a:pt x="5034963" y="1116262"/>
                  <a:pt x="4925101" y="1134939"/>
                </a:cubicBezTo>
                <a:cubicBezTo>
                  <a:pt x="4770351" y="1104419"/>
                  <a:pt x="4607099" y="1109723"/>
                  <a:pt x="4295897" y="1134939"/>
                </a:cubicBezTo>
                <a:cubicBezTo>
                  <a:pt x="3984695" y="1160155"/>
                  <a:pt x="3861702" y="1148824"/>
                  <a:pt x="3524616" y="1134939"/>
                </a:cubicBezTo>
                <a:cubicBezTo>
                  <a:pt x="3187530" y="1121054"/>
                  <a:pt x="3051107" y="1137641"/>
                  <a:pt x="2753334" y="1134939"/>
                </a:cubicBezTo>
                <a:cubicBezTo>
                  <a:pt x="2455561" y="1132237"/>
                  <a:pt x="2253976" y="1126232"/>
                  <a:pt x="2076771" y="1134939"/>
                </a:cubicBezTo>
                <a:cubicBezTo>
                  <a:pt x="1899566" y="1143646"/>
                  <a:pt x="1713345" y="1138384"/>
                  <a:pt x="1447567" y="1134939"/>
                </a:cubicBezTo>
                <a:cubicBezTo>
                  <a:pt x="1181789" y="1131494"/>
                  <a:pt x="1024120" y="1133218"/>
                  <a:pt x="818364" y="1134939"/>
                </a:cubicBezTo>
                <a:cubicBezTo>
                  <a:pt x="612608" y="1136660"/>
                  <a:pt x="405843" y="1164374"/>
                  <a:pt x="189160" y="1134939"/>
                </a:cubicBezTo>
                <a:cubicBezTo>
                  <a:pt x="102082" y="1115813"/>
                  <a:pt x="-14936" y="1039350"/>
                  <a:pt x="0" y="945779"/>
                </a:cubicBezTo>
                <a:cubicBezTo>
                  <a:pt x="-13834" y="858027"/>
                  <a:pt x="-3007" y="665854"/>
                  <a:pt x="0" y="582602"/>
                </a:cubicBezTo>
                <a:cubicBezTo>
                  <a:pt x="3007" y="499350"/>
                  <a:pt x="1053" y="286870"/>
                  <a:pt x="0" y="189160"/>
                </a:cubicBezTo>
                <a:close/>
              </a:path>
              <a:path w="5114261" h="1134939" stroke="0" extrusionOk="0">
                <a:moveTo>
                  <a:pt x="0" y="189160"/>
                </a:moveTo>
                <a:cubicBezTo>
                  <a:pt x="-7331" y="96849"/>
                  <a:pt x="96208" y="-17809"/>
                  <a:pt x="189160" y="0"/>
                </a:cubicBezTo>
                <a:cubicBezTo>
                  <a:pt x="343856" y="-13638"/>
                  <a:pt x="586436" y="-27148"/>
                  <a:pt x="865723" y="0"/>
                </a:cubicBezTo>
                <a:cubicBezTo>
                  <a:pt x="1145010" y="27148"/>
                  <a:pt x="1406594" y="-31260"/>
                  <a:pt x="1637005" y="0"/>
                </a:cubicBezTo>
                <a:cubicBezTo>
                  <a:pt x="1867416" y="31260"/>
                  <a:pt x="2096129" y="-36577"/>
                  <a:pt x="2408287" y="0"/>
                </a:cubicBezTo>
                <a:cubicBezTo>
                  <a:pt x="2720445" y="36577"/>
                  <a:pt x="2803497" y="10275"/>
                  <a:pt x="2942771" y="0"/>
                </a:cubicBezTo>
                <a:cubicBezTo>
                  <a:pt x="3082045" y="-10275"/>
                  <a:pt x="3439089" y="21105"/>
                  <a:pt x="3571975" y="0"/>
                </a:cubicBezTo>
                <a:cubicBezTo>
                  <a:pt x="3704861" y="-21105"/>
                  <a:pt x="3935492" y="4926"/>
                  <a:pt x="4248538" y="0"/>
                </a:cubicBezTo>
                <a:cubicBezTo>
                  <a:pt x="4561584" y="-4926"/>
                  <a:pt x="4692157" y="19742"/>
                  <a:pt x="4925101" y="0"/>
                </a:cubicBezTo>
                <a:cubicBezTo>
                  <a:pt x="5027696" y="-2539"/>
                  <a:pt x="5124185" y="106848"/>
                  <a:pt x="5114261" y="189160"/>
                </a:cubicBezTo>
                <a:cubicBezTo>
                  <a:pt x="5113887" y="355368"/>
                  <a:pt x="5127447" y="416449"/>
                  <a:pt x="5114261" y="552337"/>
                </a:cubicBezTo>
                <a:cubicBezTo>
                  <a:pt x="5101075" y="688225"/>
                  <a:pt x="5109808" y="852440"/>
                  <a:pt x="5114261" y="945779"/>
                </a:cubicBezTo>
                <a:cubicBezTo>
                  <a:pt x="5131525" y="1036122"/>
                  <a:pt x="5043509" y="1151825"/>
                  <a:pt x="4925101" y="1134939"/>
                </a:cubicBezTo>
                <a:cubicBezTo>
                  <a:pt x="4677868" y="1119543"/>
                  <a:pt x="4531505" y="1140916"/>
                  <a:pt x="4295897" y="1134939"/>
                </a:cubicBezTo>
                <a:cubicBezTo>
                  <a:pt x="4060289" y="1128962"/>
                  <a:pt x="3873787" y="1107953"/>
                  <a:pt x="3524616" y="1134939"/>
                </a:cubicBezTo>
                <a:cubicBezTo>
                  <a:pt x="3175445" y="1161925"/>
                  <a:pt x="3174971" y="1131971"/>
                  <a:pt x="2990131" y="1134939"/>
                </a:cubicBezTo>
                <a:cubicBezTo>
                  <a:pt x="2805292" y="1137907"/>
                  <a:pt x="2529481" y="1130715"/>
                  <a:pt x="2266208" y="1134939"/>
                </a:cubicBezTo>
                <a:cubicBezTo>
                  <a:pt x="2002935" y="1139163"/>
                  <a:pt x="1829234" y="1109384"/>
                  <a:pt x="1589645" y="1134939"/>
                </a:cubicBezTo>
                <a:cubicBezTo>
                  <a:pt x="1350056" y="1160494"/>
                  <a:pt x="1164434" y="1102058"/>
                  <a:pt x="913082" y="1134939"/>
                </a:cubicBezTo>
                <a:cubicBezTo>
                  <a:pt x="661730" y="1167820"/>
                  <a:pt x="357917" y="1137622"/>
                  <a:pt x="189160" y="1134939"/>
                </a:cubicBezTo>
                <a:cubicBezTo>
                  <a:pt x="86556" y="1146818"/>
                  <a:pt x="1748" y="1055399"/>
                  <a:pt x="0" y="945779"/>
                </a:cubicBezTo>
                <a:cubicBezTo>
                  <a:pt x="-1115" y="771212"/>
                  <a:pt x="5720" y="663461"/>
                  <a:pt x="0" y="575036"/>
                </a:cubicBezTo>
                <a:cubicBezTo>
                  <a:pt x="-5720" y="486611"/>
                  <a:pt x="16506" y="276095"/>
                  <a:pt x="0" y="189160"/>
                </a:cubicBezTo>
                <a:close/>
              </a:path>
            </a:pathLst>
          </a:custGeom>
          <a:solidFill>
            <a:srgbClr val="EDFDFF"/>
          </a:solidFill>
          <a:ln>
            <a:solidFill>
              <a:srgbClr val="A6A6A6"/>
            </a:solidFill>
            <a:extLst>
              <a:ext uri="{C807C97D-BFC1-408E-A445-0C87EB9F89A2}">
                <ask:lineSketchStyleProps xmlns:ask="http://schemas.microsoft.com/office/drawing/2018/sketchyshapes" sd="1201441694">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65000"/>
                    <a:lumOff val="35000"/>
                  </a:schemeClr>
                </a:solidFill>
                <a:latin typeface="Constantia" panose="02030602050306030303" pitchFamily="18" charset="0"/>
                <a:cs typeface="Biome" panose="020B0502040204020203" pitchFamily="34" charset="0"/>
              </a:rPr>
              <a:t>Looking at the average number of pleasant days a year, Sonnblick has NONE, so it will behave differently from locations with variable nice weather in the analysis.</a:t>
            </a:r>
          </a:p>
        </p:txBody>
      </p:sp>
      <p:cxnSp>
        <p:nvCxnSpPr>
          <p:cNvPr id="19" name="Straight Arrow Connector 18">
            <a:extLst>
              <a:ext uri="{FF2B5EF4-FFF2-40B4-BE49-F238E27FC236}">
                <a16:creationId xmlns:a16="http://schemas.microsoft.com/office/drawing/2014/main" id="{A7E9D269-BABA-D956-2DEC-69A40E45E2FD}"/>
              </a:ext>
            </a:extLst>
          </p:cNvPr>
          <p:cNvCxnSpPr>
            <a:cxnSpLocks/>
          </p:cNvCxnSpPr>
          <p:nvPr/>
        </p:nvCxnSpPr>
        <p:spPr>
          <a:xfrm flipV="1">
            <a:off x="3923414" y="4518837"/>
            <a:ext cx="595423" cy="717866"/>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sp>
        <p:nvSpPr>
          <p:cNvPr id="21" name="Title 1">
            <a:extLst>
              <a:ext uri="{FF2B5EF4-FFF2-40B4-BE49-F238E27FC236}">
                <a16:creationId xmlns:a16="http://schemas.microsoft.com/office/drawing/2014/main" id="{31590B5A-6EA8-6979-1DF1-C591B794353E}"/>
              </a:ext>
            </a:extLst>
          </p:cNvPr>
          <p:cNvSpPr txBox="1">
            <a:spLocks/>
          </p:cNvSpPr>
          <p:nvPr/>
        </p:nvSpPr>
        <p:spPr>
          <a:xfrm>
            <a:off x="281135" y="-25744"/>
            <a:ext cx="76444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2">
                      <a:lumMod val="90000"/>
                      <a:lumOff val="10000"/>
                    </a:schemeClr>
                  </a:solidFill>
                </a:ln>
                <a:solidFill>
                  <a:schemeClr val="bg1"/>
                </a:solidFill>
                <a:effectLst>
                  <a:innerShdw blurRad="63500" dist="50800" dir="16200000">
                    <a:prstClr val="black">
                      <a:alpha val="50000"/>
                    </a:prstClr>
                  </a:innerShdw>
                </a:effectLst>
                <a:latin typeface="Constantia" panose="02030602050306030303" pitchFamily="18" charset="0"/>
              </a:rPr>
              <a:t>Data Exploration</a:t>
            </a:r>
          </a:p>
        </p:txBody>
      </p:sp>
    </p:spTree>
    <p:extLst>
      <p:ext uri="{BB962C8B-B14F-4D97-AF65-F5344CB8AC3E}">
        <p14:creationId xmlns:p14="http://schemas.microsoft.com/office/powerpoint/2010/main" val="31313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weather forecast&#10;&#10;Description automatically generated">
            <a:extLst>
              <a:ext uri="{FF2B5EF4-FFF2-40B4-BE49-F238E27FC236}">
                <a16:creationId xmlns:a16="http://schemas.microsoft.com/office/drawing/2014/main" id="{252E7BFD-D125-08CC-460C-04AA8D265E5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3810" t="11866" r="22775" b="17867"/>
          <a:stretch/>
        </p:blipFill>
        <p:spPr>
          <a:xfrm>
            <a:off x="-1" y="0"/>
            <a:ext cx="12192001" cy="6858000"/>
          </a:xfrm>
          <a:prstGeom prst="rect">
            <a:avLst/>
          </a:prstGeom>
        </p:spPr>
      </p:pic>
      <p:sp>
        <p:nvSpPr>
          <p:cNvPr id="6" name="Rectangle: Rounded Corners 5">
            <a:extLst>
              <a:ext uri="{FF2B5EF4-FFF2-40B4-BE49-F238E27FC236}">
                <a16:creationId xmlns:a16="http://schemas.microsoft.com/office/drawing/2014/main" id="{FE4D8885-40C2-0253-8545-076E9B3D31D7}"/>
              </a:ext>
            </a:extLst>
          </p:cNvPr>
          <p:cNvSpPr/>
          <p:nvPr/>
        </p:nvSpPr>
        <p:spPr>
          <a:xfrm>
            <a:off x="535480" y="1712254"/>
            <a:ext cx="5280683" cy="1871331"/>
          </a:xfrm>
          <a:custGeom>
            <a:avLst/>
            <a:gdLst>
              <a:gd name="connsiteX0" fmla="*/ 0 w 5280683"/>
              <a:gd name="connsiteY0" fmla="*/ 311895 h 1871331"/>
              <a:gd name="connsiteX1" fmla="*/ 311895 w 5280683"/>
              <a:gd name="connsiteY1" fmla="*/ 0 h 1871331"/>
              <a:gd name="connsiteX2" fmla="*/ 1070303 w 5280683"/>
              <a:gd name="connsiteY2" fmla="*/ 0 h 1871331"/>
              <a:gd name="connsiteX3" fmla="*/ 1595867 w 5280683"/>
              <a:gd name="connsiteY3" fmla="*/ 0 h 1871331"/>
              <a:gd name="connsiteX4" fmla="*/ 2261137 w 5280683"/>
              <a:gd name="connsiteY4" fmla="*/ 0 h 1871331"/>
              <a:gd name="connsiteX5" fmla="*/ 3019546 w 5280683"/>
              <a:gd name="connsiteY5" fmla="*/ 0 h 1871331"/>
              <a:gd name="connsiteX6" fmla="*/ 3777954 w 5280683"/>
              <a:gd name="connsiteY6" fmla="*/ 0 h 1871331"/>
              <a:gd name="connsiteX7" fmla="*/ 4968788 w 5280683"/>
              <a:gd name="connsiteY7" fmla="*/ 0 h 1871331"/>
              <a:gd name="connsiteX8" fmla="*/ 5280683 w 5280683"/>
              <a:gd name="connsiteY8" fmla="*/ 311895 h 1871331"/>
              <a:gd name="connsiteX9" fmla="*/ 5280683 w 5280683"/>
              <a:gd name="connsiteY9" fmla="*/ 910715 h 1871331"/>
              <a:gd name="connsiteX10" fmla="*/ 5280683 w 5280683"/>
              <a:gd name="connsiteY10" fmla="*/ 1559436 h 1871331"/>
              <a:gd name="connsiteX11" fmla="*/ 4968788 w 5280683"/>
              <a:gd name="connsiteY11" fmla="*/ 1871331 h 1871331"/>
              <a:gd name="connsiteX12" fmla="*/ 4210380 w 5280683"/>
              <a:gd name="connsiteY12" fmla="*/ 1871331 h 1871331"/>
              <a:gd name="connsiteX13" fmla="*/ 3638247 w 5280683"/>
              <a:gd name="connsiteY13" fmla="*/ 1871331 h 1871331"/>
              <a:gd name="connsiteX14" fmla="*/ 3019546 w 5280683"/>
              <a:gd name="connsiteY14" fmla="*/ 1871331 h 1871331"/>
              <a:gd name="connsiteX15" fmla="*/ 2354275 w 5280683"/>
              <a:gd name="connsiteY15" fmla="*/ 1871331 h 1871331"/>
              <a:gd name="connsiteX16" fmla="*/ 1828712 w 5280683"/>
              <a:gd name="connsiteY16" fmla="*/ 1871331 h 1871331"/>
              <a:gd name="connsiteX17" fmla="*/ 1163441 w 5280683"/>
              <a:gd name="connsiteY17" fmla="*/ 1871331 h 1871331"/>
              <a:gd name="connsiteX18" fmla="*/ 311895 w 5280683"/>
              <a:gd name="connsiteY18" fmla="*/ 1871331 h 1871331"/>
              <a:gd name="connsiteX19" fmla="*/ 0 w 5280683"/>
              <a:gd name="connsiteY19" fmla="*/ 1559436 h 1871331"/>
              <a:gd name="connsiteX20" fmla="*/ 0 w 5280683"/>
              <a:gd name="connsiteY20" fmla="*/ 923190 h 1871331"/>
              <a:gd name="connsiteX21" fmla="*/ 0 w 5280683"/>
              <a:gd name="connsiteY21" fmla="*/ 311895 h 187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80683" h="1871331" fill="none" extrusionOk="0">
                <a:moveTo>
                  <a:pt x="0" y="311895"/>
                </a:moveTo>
                <a:cubicBezTo>
                  <a:pt x="-26858" y="108017"/>
                  <a:pt x="169038" y="13462"/>
                  <a:pt x="311895" y="0"/>
                </a:cubicBezTo>
                <a:cubicBezTo>
                  <a:pt x="519029" y="-20811"/>
                  <a:pt x="773486" y="35839"/>
                  <a:pt x="1070303" y="0"/>
                </a:cubicBezTo>
                <a:cubicBezTo>
                  <a:pt x="1367120" y="-35839"/>
                  <a:pt x="1419582" y="13781"/>
                  <a:pt x="1595867" y="0"/>
                </a:cubicBezTo>
                <a:cubicBezTo>
                  <a:pt x="1772152" y="-13781"/>
                  <a:pt x="1957078" y="19989"/>
                  <a:pt x="2261137" y="0"/>
                </a:cubicBezTo>
                <a:cubicBezTo>
                  <a:pt x="2565196" y="-19989"/>
                  <a:pt x="2648623" y="10949"/>
                  <a:pt x="3019546" y="0"/>
                </a:cubicBezTo>
                <a:cubicBezTo>
                  <a:pt x="3390469" y="-10949"/>
                  <a:pt x="3556394" y="10205"/>
                  <a:pt x="3777954" y="0"/>
                </a:cubicBezTo>
                <a:cubicBezTo>
                  <a:pt x="3999514" y="-10205"/>
                  <a:pt x="4625067" y="-16107"/>
                  <a:pt x="4968788" y="0"/>
                </a:cubicBezTo>
                <a:cubicBezTo>
                  <a:pt x="5156732" y="24107"/>
                  <a:pt x="5266276" y="137514"/>
                  <a:pt x="5280683" y="311895"/>
                </a:cubicBezTo>
                <a:cubicBezTo>
                  <a:pt x="5265920" y="496316"/>
                  <a:pt x="5251176" y="788094"/>
                  <a:pt x="5280683" y="910715"/>
                </a:cubicBezTo>
                <a:cubicBezTo>
                  <a:pt x="5310190" y="1033336"/>
                  <a:pt x="5288418" y="1312320"/>
                  <a:pt x="5280683" y="1559436"/>
                </a:cubicBezTo>
                <a:cubicBezTo>
                  <a:pt x="5272542" y="1761082"/>
                  <a:pt x="5139886" y="1866284"/>
                  <a:pt x="4968788" y="1871331"/>
                </a:cubicBezTo>
                <a:cubicBezTo>
                  <a:pt x="4612084" y="1897665"/>
                  <a:pt x="4486242" y="1835690"/>
                  <a:pt x="4210380" y="1871331"/>
                </a:cubicBezTo>
                <a:cubicBezTo>
                  <a:pt x="3934518" y="1906972"/>
                  <a:pt x="3788250" y="1882093"/>
                  <a:pt x="3638247" y="1871331"/>
                </a:cubicBezTo>
                <a:cubicBezTo>
                  <a:pt x="3488244" y="1860569"/>
                  <a:pt x="3261836" y="1876564"/>
                  <a:pt x="3019546" y="1871331"/>
                </a:cubicBezTo>
                <a:cubicBezTo>
                  <a:pt x="2777256" y="1866098"/>
                  <a:pt x="2592656" y="1871987"/>
                  <a:pt x="2354275" y="1871331"/>
                </a:cubicBezTo>
                <a:cubicBezTo>
                  <a:pt x="2115894" y="1870675"/>
                  <a:pt x="2075040" y="1885096"/>
                  <a:pt x="1828712" y="1871331"/>
                </a:cubicBezTo>
                <a:cubicBezTo>
                  <a:pt x="1582384" y="1857566"/>
                  <a:pt x="1426752" y="1867888"/>
                  <a:pt x="1163441" y="1871331"/>
                </a:cubicBezTo>
                <a:cubicBezTo>
                  <a:pt x="900130" y="1874774"/>
                  <a:pt x="614337" y="1904585"/>
                  <a:pt x="311895" y="1871331"/>
                </a:cubicBezTo>
                <a:cubicBezTo>
                  <a:pt x="118012" y="1839055"/>
                  <a:pt x="701" y="1717830"/>
                  <a:pt x="0" y="1559436"/>
                </a:cubicBezTo>
                <a:cubicBezTo>
                  <a:pt x="8981" y="1387579"/>
                  <a:pt x="-11557" y="1210658"/>
                  <a:pt x="0" y="923190"/>
                </a:cubicBezTo>
                <a:cubicBezTo>
                  <a:pt x="11557" y="635722"/>
                  <a:pt x="-22200" y="539769"/>
                  <a:pt x="0" y="311895"/>
                </a:cubicBezTo>
                <a:close/>
              </a:path>
              <a:path w="5280683" h="1871331" stroke="0" extrusionOk="0">
                <a:moveTo>
                  <a:pt x="0" y="311895"/>
                </a:moveTo>
                <a:cubicBezTo>
                  <a:pt x="-31023" y="140786"/>
                  <a:pt x="103315" y="-22684"/>
                  <a:pt x="311895" y="0"/>
                </a:cubicBezTo>
                <a:cubicBezTo>
                  <a:pt x="540030" y="-662"/>
                  <a:pt x="841922" y="16900"/>
                  <a:pt x="977165" y="0"/>
                </a:cubicBezTo>
                <a:cubicBezTo>
                  <a:pt x="1112408" y="-16900"/>
                  <a:pt x="1332108" y="18204"/>
                  <a:pt x="1595867" y="0"/>
                </a:cubicBezTo>
                <a:cubicBezTo>
                  <a:pt x="1859626" y="-18204"/>
                  <a:pt x="2084060" y="-12373"/>
                  <a:pt x="2261137" y="0"/>
                </a:cubicBezTo>
                <a:cubicBezTo>
                  <a:pt x="2438214" y="12373"/>
                  <a:pt x="2549316" y="-7189"/>
                  <a:pt x="2833270" y="0"/>
                </a:cubicBezTo>
                <a:cubicBezTo>
                  <a:pt x="3117224" y="7189"/>
                  <a:pt x="3381752" y="-13048"/>
                  <a:pt x="3591678" y="0"/>
                </a:cubicBezTo>
                <a:cubicBezTo>
                  <a:pt x="3801604" y="13048"/>
                  <a:pt x="3947347" y="14274"/>
                  <a:pt x="4163811" y="0"/>
                </a:cubicBezTo>
                <a:cubicBezTo>
                  <a:pt x="4380275" y="-14274"/>
                  <a:pt x="4769839" y="21780"/>
                  <a:pt x="4968788" y="0"/>
                </a:cubicBezTo>
                <a:cubicBezTo>
                  <a:pt x="5179997" y="2536"/>
                  <a:pt x="5271329" y="143477"/>
                  <a:pt x="5280683" y="311895"/>
                </a:cubicBezTo>
                <a:cubicBezTo>
                  <a:pt x="5272879" y="533209"/>
                  <a:pt x="5292042" y="717793"/>
                  <a:pt x="5280683" y="935666"/>
                </a:cubicBezTo>
                <a:cubicBezTo>
                  <a:pt x="5269324" y="1153539"/>
                  <a:pt x="5300360" y="1275557"/>
                  <a:pt x="5280683" y="1559436"/>
                </a:cubicBezTo>
                <a:cubicBezTo>
                  <a:pt x="5317388" y="1738003"/>
                  <a:pt x="5152869" y="1874925"/>
                  <a:pt x="4968788" y="1871331"/>
                </a:cubicBezTo>
                <a:cubicBezTo>
                  <a:pt x="4663229" y="1862875"/>
                  <a:pt x="4539341" y="1901172"/>
                  <a:pt x="4303518" y="1871331"/>
                </a:cubicBezTo>
                <a:cubicBezTo>
                  <a:pt x="4067695" y="1841491"/>
                  <a:pt x="4034239" y="1858352"/>
                  <a:pt x="3777954" y="1871331"/>
                </a:cubicBezTo>
                <a:cubicBezTo>
                  <a:pt x="3521669" y="1884310"/>
                  <a:pt x="3467423" y="1886775"/>
                  <a:pt x="3252390" y="1871331"/>
                </a:cubicBezTo>
                <a:cubicBezTo>
                  <a:pt x="3037357" y="1855887"/>
                  <a:pt x="2806500" y="1906536"/>
                  <a:pt x="2493982" y="1871331"/>
                </a:cubicBezTo>
                <a:cubicBezTo>
                  <a:pt x="2181464" y="1836126"/>
                  <a:pt x="2076814" y="1851204"/>
                  <a:pt x="1782143" y="1871331"/>
                </a:cubicBezTo>
                <a:cubicBezTo>
                  <a:pt x="1487472" y="1891458"/>
                  <a:pt x="1239612" y="1887993"/>
                  <a:pt x="1070303" y="1871331"/>
                </a:cubicBezTo>
                <a:cubicBezTo>
                  <a:pt x="900994" y="1854669"/>
                  <a:pt x="611515" y="1882243"/>
                  <a:pt x="311895" y="1871331"/>
                </a:cubicBezTo>
                <a:cubicBezTo>
                  <a:pt x="123876" y="1849978"/>
                  <a:pt x="5448" y="1724856"/>
                  <a:pt x="0" y="1559436"/>
                </a:cubicBezTo>
                <a:cubicBezTo>
                  <a:pt x="5288" y="1394268"/>
                  <a:pt x="-30405" y="1186265"/>
                  <a:pt x="0" y="935666"/>
                </a:cubicBezTo>
                <a:cubicBezTo>
                  <a:pt x="30405" y="685067"/>
                  <a:pt x="8985" y="520321"/>
                  <a:pt x="0" y="311895"/>
                </a:cubicBezTo>
                <a:close/>
              </a:path>
            </a:pathLst>
          </a:custGeom>
          <a:solidFill>
            <a:srgbClr val="FFF6BA"/>
          </a:solidFill>
          <a:ln>
            <a:solidFill>
              <a:srgbClr val="5A5C5E"/>
            </a:solidFill>
            <a:extLst>
              <a:ext uri="{C807C97D-BFC1-408E-A445-0C87EB9F89A2}">
                <ask:lineSketchStyleProps xmlns:ask="http://schemas.microsoft.com/office/drawing/2018/sketchyshapes" sd="4074061514">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u="sng" dirty="0">
                <a:solidFill>
                  <a:schemeClr val="tx1">
                    <a:lumMod val="65000"/>
                    <a:lumOff val="35000"/>
                  </a:schemeClr>
                </a:solidFill>
                <a:latin typeface="Constantia" panose="02030602050306030303" pitchFamily="18" charset="0"/>
                <a:cs typeface="Biome" panose="020B0502040204020203" pitchFamily="34" charset="0"/>
              </a:rPr>
              <a:t>Data Preparation</a:t>
            </a:r>
          </a:p>
          <a:p>
            <a:r>
              <a:rPr lang="en-US" i="1" dirty="0">
                <a:solidFill>
                  <a:schemeClr val="tx1">
                    <a:lumMod val="65000"/>
                    <a:lumOff val="35000"/>
                  </a:schemeClr>
                </a:solidFill>
                <a:latin typeface="Constantia" panose="02030602050306030303" pitchFamily="18" charset="0"/>
                <a:cs typeface="Biome" panose="020B0502040204020203" pitchFamily="34" charset="0"/>
              </a:rPr>
              <a:t>Other than Sonnblick not having any pleasant weather days, there are also three stations (Gdansk, Roma, Tours) with no pleasant weather data that should be dropped before analysis.</a:t>
            </a:r>
            <a:endParaRPr lang="en-US" dirty="0">
              <a:solidFill>
                <a:schemeClr val="tx1">
                  <a:lumMod val="65000"/>
                  <a:lumOff val="35000"/>
                </a:schemeClr>
              </a:solidFill>
              <a:latin typeface="Constantia" panose="02030602050306030303" pitchFamily="18" charset="0"/>
              <a:cs typeface="Biome" panose="020B0502040204020203" pitchFamily="34" charset="0"/>
            </a:endParaRPr>
          </a:p>
          <a:p>
            <a:endParaRPr lang="en-US" b="1" dirty="0">
              <a:solidFill>
                <a:schemeClr val="tx1">
                  <a:lumMod val="65000"/>
                  <a:lumOff val="35000"/>
                </a:schemeClr>
              </a:solidFill>
              <a:latin typeface="Constantia" panose="02030602050306030303" pitchFamily="18" charset="0"/>
              <a:cs typeface="Biome" panose="020B0502040204020203" pitchFamily="34" charset="0"/>
            </a:endParaRPr>
          </a:p>
        </p:txBody>
      </p:sp>
      <p:pic>
        <p:nvPicPr>
          <p:cNvPr id="7" name="Picture 6" descr="A chart of different colors&#10;&#10;Description automatically generated with medium confidence">
            <a:extLst>
              <a:ext uri="{FF2B5EF4-FFF2-40B4-BE49-F238E27FC236}">
                <a16:creationId xmlns:a16="http://schemas.microsoft.com/office/drawing/2014/main" id="{D4B8C6E8-0310-7F3E-7949-4C220BC23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172602"/>
            <a:ext cx="5408503" cy="4288088"/>
          </a:xfrm>
          <a:prstGeom prst="rect">
            <a:avLst/>
          </a:prstGeom>
          <a:noFill/>
          <a:ln>
            <a:noFill/>
          </a:ln>
        </p:spPr>
      </p:pic>
      <p:sp>
        <p:nvSpPr>
          <p:cNvPr id="8" name="Title 1">
            <a:extLst>
              <a:ext uri="{FF2B5EF4-FFF2-40B4-BE49-F238E27FC236}">
                <a16:creationId xmlns:a16="http://schemas.microsoft.com/office/drawing/2014/main" id="{F3DD6ECF-6D37-BC79-BDAD-58FCCFABAFD7}"/>
              </a:ext>
            </a:extLst>
          </p:cNvPr>
          <p:cNvSpPr txBox="1">
            <a:spLocks/>
          </p:cNvSpPr>
          <p:nvPr/>
        </p:nvSpPr>
        <p:spPr>
          <a:xfrm>
            <a:off x="2273752" y="77629"/>
            <a:ext cx="76444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2">
                      <a:lumMod val="90000"/>
                      <a:lumOff val="10000"/>
                    </a:schemeClr>
                  </a:solidFill>
                </a:ln>
                <a:solidFill>
                  <a:schemeClr val="bg1"/>
                </a:solidFill>
                <a:effectLst>
                  <a:innerShdw blurRad="63500" dist="50800" dir="16200000">
                    <a:prstClr val="black">
                      <a:alpha val="50000"/>
                    </a:prstClr>
                  </a:innerShdw>
                </a:effectLst>
                <a:latin typeface="Constantia" panose="02030602050306030303" pitchFamily="18" charset="0"/>
              </a:rPr>
              <a:t>Data Preparation</a:t>
            </a:r>
          </a:p>
        </p:txBody>
      </p:sp>
      <p:sp>
        <p:nvSpPr>
          <p:cNvPr id="9" name="Rectangle: Rounded Corners 8">
            <a:extLst>
              <a:ext uri="{FF2B5EF4-FFF2-40B4-BE49-F238E27FC236}">
                <a16:creationId xmlns:a16="http://schemas.microsoft.com/office/drawing/2014/main" id="{A78E8143-A9EB-D4E3-A4E3-17B7477286C9}"/>
              </a:ext>
            </a:extLst>
          </p:cNvPr>
          <p:cNvSpPr/>
          <p:nvPr/>
        </p:nvSpPr>
        <p:spPr>
          <a:xfrm>
            <a:off x="3625704" y="5460690"/>
            <a:ext cx="3848985" cy="1097376"/>
          </a:xfrm>
          <a:custGeom>
            <a:avLst/>
            <a:gdLst>
              <a:gd name="connsiteX0" fmla="*/ 0 w 3848985"/>
              <a:gd name="connsiteY0" fmla="*/ 182900 h 1097376"/>
              <a:gd name="connsiteX1" fmla="*/ 182900 w 3848985"/>
              <a:gd name="connsiteY1" fmla="*/ 0 h 1097376"/>
              <a:gd name="connsiteX2" fmla="*/ 879537 w 3848985"/>
              <a:gd name="connsiteY2" fmla="*/ 0 h 1097376"/>
              <a:gd name="connsiteX3" fmla="*/ 1541342 w 3848985"/>
              <a:gd name="connsiteY3" fmla="*/ 0 h 1097376"/>
              <a:gd name="connsiteX4" fmla="*/ 2168315 w 3848985"/>
              <a:gd name="connsiteY4" fmla="*/ 0 h 1097376"/>
              <a:gd name="connsiteX5" fmla="*/ 2830121 w 3848985"/>
              <a:gd name="connsiteY5" fmla="*/ 0 h 1097376"/>
              <a:gd name="connsiteX6" fmla="*/ 3666085 w 3848985"/>
              <a:gd name="connsiteY6" fmla="*/ 0 h 1097376"/>
              <a:gd name="connsiteX7" fmla="*/ 3848985 w 3848985"/>
              <a:gd name="connsiteY7" fmla="*/ 182900 h 1097376"/>
              <a:gd name="connsiteX8" fmla="*/ 3848985 w 3848985"/>
              <a:gd name="connsiteY8" fmla="*/ 534056 h 1097376"/>
              <a:gd name="connsiteX9" fmla="*/ 3848985 w 3848985"/>
              <a:gd name="connsiteY9" fmla="*/ 914476 h 1097376"/>
              <a:gd name="connsiteX10" fmla="*/ 3666085 w 3848985"/>
              <a:gd name="connsiteY10" fmla="*/ 1097376 h 1097376"/>
              <a:gd name="connsiteX11" fmla="*/ 3073944 w 3848985"/>
              <a:gd name="connsiteY11" fmla="*/ 1097376 h 1097376"/>
              <a:gd name="connsiteX12" fmla="*/ 2481802 w 3848985"/>
              <a:gd name="connsiteY12" fmla="*/ 1097376 h 1097376"/>
              <a:gd name="connsiteX13" fmla="*/ 1750333 w 3848985"/>
              <a:gd name="connsiteY13" fmla="*/ 1097376 h 1097376"/>
              <a:gd name="connsiteX14" fmla="*/ 1053696 w 3848985"/>
              <a:gd name="connsiteY14" fmla="*/ 1097376 h 1097376"/>
              <a:gd name="connsiteX15" fmla="*/ 182900 w 3848985"/>
              <a:gd name="connsiteY15" fmla="*/ 1097376 h 1097376"/>
              <a:gd name="connsiteX16" fmla="*/ 0 w 3848985"/>
              <a:gd name="connsiteY16" fmla="*/ 914476 h 1097376"/>
              <a:gd name="connsiteX17" fmla="*/ 0 w 3848985"/>
              <a:gd name="connsiteY17" fmla="*/ 534056 h 1097376"/>
              <a:gd name="connsiteX18" fmla="*/ 0 w 3848985"/>
              <a:gd name="connsiteY18" fmla="*/ 182900 h 10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48985" h="1097376" fill="none" extrusionOk="0">
                <a:moveTo>
                  <a:pt x="0" y="182900"/>
                </a:moveTo>
                <a:cubicBezTo>
                  <a:pt x="3892" y="80907"/>
                  <a:pt x="75320" y="1799"/>
                  <a:pt x="182900" y="0"/>
                </a:cubicBezTo>
                <a:cubicBezTo>
                  <a:pt x="450394" y="-24843"/>
                  <a:pt x="670526" y="-9284"/>
                  <a:pt x="879537" y="0"/>
                </a:cubicBezTo>
                <a:cubicBezTo>
                  <a:pt x="1088548" y="9284"/>
                  <a:pt x="1325938" y="-27913"/>
                  <a:pt x="1541342" y="0"/>
                </a:cubicBezTo>
                <a:cubicBezTo>
                  <a:pt x="1756746" y="27913"/>
                  <a:pt x="2006348" y="-8844"/>
                  <a:pt x="2168315" y="0"/>
                </a:cubicBezTo>
                <a:cubicBezTo>
                  <a:pt x="2330282" y="8844"/>
                  <a:pt x="2576156" y="24029"/>
                  <a:pt x="2830121" y="0"/>
                </a:cubicBezTo>
                <a:cubicBezTo>
                  <a:pt x="3084086" y="-24029"/>
                  <a:pt x="3491021" y="-8420"/>
                  <a:pt x="3666085" y="0"/>
                </a:cubicBezTo>
                <a:cubicBezTo>
                  <a:pt x="3765540" y="2039"/>
                  <a:pt x="3855728" y="78037"/>
                  <a:pt x="3848985" y="182900"/>
                </a:cubicBezTo>
                <a:cubicBezTo>
                  <a:pt x="3846730" y="264520"/>
                  <a:pt x="3837790" y="417619"/>
                  <a:pt x="3848985" y="534056"/>
                </a:cubicBezTo>
                <a:cubicBezTo>
                  <a:pt x="3860180" y="650493"/>
                  <a:pt x="3830694" y="745203"/>
                  <a:pt x="3848985" y="914476"/>
                </a:cubicBezTo>
                <a:cubicBezTo>
                  <a:pt x="3829154" y="1024040"/>
                  <a:pt x="3765337" y="1074565"/>
                  <a:pt x="3666085" y="1097376"/>
                </a:cubicBezTo>
                <a:cubicBezTo>
                  <a:pt x="3427885" y="1074520"/>
                  <a:pt x="3198633" y="1106257"/>
                  <a:pt x="3073944" y="1097376"/>
                </a:cubicBezTo>
                <a:cubicBezTo>
                  <a:pt x="2949255" y="1088495"/>
                  <a:pt x="2756727" y="1091642"/>
                  <a:pt x="2481802" y="1097376"/>
                </a:cubicBezTo>
                <a:cubicBezTo>
                  <a:pt x="2206877" y="1103110"/>
                  <a:pt x="1900663" y="1113231"/>
                  <a:pt x="1750333" y="1097376"/>
                </a:cubicBezTo>
                <a:cubicBezTo>
                  <a:pt x="1600003" y="1081521"/>
                  <a:pt x="1219995" y="1113896"/>
                  <a:pt x="1053696" y="1097376"/>
                </a:cubicBezTo>
                <a:cubicBezTo>
                  <a:pt x="887397" y="1080856"/>
                  <a:pt x="572993" y="1075202"/>
                  <a:pt x="182900" y="1097376"/>
                </a:cubicBezTo>
                <a:cubicBezTo>
                  <a:pt x="105554" y="1089146"/>
                  <a:pt x="858" y="1021876"/>
                  <a:pt x="0" y="914476"/>
                </a:cubicBezTo>
                <a:cubicBezTo>
                  <a:pt x="16573" y="766208"/>
                  <a:pt x="10126" y="723039"/>
                  <a:pt x="0" y="534056"/>
                </a:cubicBezTo>
                <a:cubicBezTo>
                  <a:pt x="-10126" y="345073"/>
                  <a:pt x="-9626" y="303917"/>
                  <a:pt x="0" y="182900"/>
                </a:cubicBezTo>
                <a:close/>
              </a:path>
              <a:path w="3848985" h="1097376" stroke="0" extrusionOk="0">
                <a:moveTo>
                  <a:pt x="0" y="182900"/>
                </a:moveTo>
                <a:cubicBezTo>
                  <a:pt x="17674" y="82138"/>
                  <a:pt x="67409" y="12685"/>
                  <a:pt x="182900" y="0"/>
                </a:cubicBezTo>
                <a:cubicBezTo>
                  <a:pt x="510712" y="4669"/>
                  <a:pt x="652146" y="-26407"/>
                  <a:pt x="914369" y="0"/>
                </a:cubicBezTo>
                <a:cubicBezTo>
                  <a:pt x="1176592" y="26407"/>
                  <a:pt x="1369272" y="-29597"/>
                  <a:pt x="1541342" y="0"/>
                </a:cubicBezTo>
                <a:cubicBezTo>
                  <a:pt x="1713412" y="29597"/>
                  <a:pt x="1847012" y="13821"/>
                  <a:pt x="2133484" y="0"/>
                </a:cubicBezTo>
                <a:cubicBezTo>
                  <a:pt x="2419956" y="-13821"/>
                  <a:pt x="2680209" y="-33593"/>
                  <a:pt x="2830121" y="0"/>
                </a:cubicBezTo>
                <a:cubicBezTo>
                  <a:pt x="2980033" y="33593"/>
                  <a:pt x="3323099" y="26748"/>
                  <a:pt x="3666085" y="0"/>
                </a:cubicBezTo>
                <a:cubicBezTo>
                  <a:pt x="3778020" y="11258"/>
                  <a:pt x="3850174" y="59737"/>
                  <a:pt x="3848985" y="182900"/>
                </a:cubicBezTo>
                <a:cubicBezTo>
                  <a:pt x="3853234" y="310934"/>
                  <a:pt x="3848047" y="409734"/>
                  <a:pt x="3848985" y="534056"/>
                </a:cubicBezTo>
                <a:cubicBezTo>
                  <a:pt x="3849923" y="658378"/>
                  <a:pt x="3831936" y="771285"/>
                  <a:pt x="3848985" y="914476"/>
                </a:cubicBezTo>
                <a:cubicBezTo>
                  <a:pt x="3854065" y="1011701"/>
                  <a:pt x="3763054" y="1112400"/>
                  <a:pt x="3666085" y="1097376"/>
                </a:cubicBezTo>
                <a:cubicBezTo>
                  <a:pt x="3431359" y="1078205"/>
                  <a:pt x="3292409" y="1099669"/>
                  <a:pt x="3073944" y="1097376"/>
                </a:cubicBezTo>
                <a:cubicBezTo>
                  <a:pt x="2855479" y="1095083"/>
                  <a:pt x="2552974" y="1070571"/>
                  <a:pt x="2377307" y="1097376"/>
                </a:cubicBezTo>
                <a:cubicBezTo>
                  <a:pt x="2201640" y="1124181"/>
                  <a:pt x="1875807" y="1091889"/>
                  <a:pt x="1611006" y="1097376"/>
                </a:cubicBezTo>
                <a:cubicBezTo>
                  <a:pt x="1346205" y="1102863"/>
                  <a:pt x="1168632" y="1099146"/>
                  <a:pt x="949201" y="1097376"/>
                </a:cubicBezTo>
                <a:cubicBezTo>
                  <a:pt x="729771" y="1095606"/>
                  <a:pt x="352117" y="1133370"/>
                  <a:pt x="182900" y="1097376"/>
                </a:cubicBezTo>
                <a:cubicBezTo>
                  <a:pt x="58024" y="1091471"/>
                  <a:pt x="-11355" y="1007028"/>
                  <a:pt x="0" y="914476"/>
                </a:cubicBezTo>
                <a:cubicBezTo>
                  <a:pt x="-321" y="804120"/>
                  <a:pt x="-214" y="673530"/>
                  <a:pt x="0" y="548688"/>
                </a:cubicBezTo>
                <a:cubicBezTo>
                  <a:pt x="214" y="423846"/>
                  <a:pt x="7552" y="302799"/>
                  <a:pt x="0" y="182900"/>
                </a:cubicBezTo>
                <a:close/>
              </a:path>
            </a:pathLst>
          </a:custGeom>
          <a:solidFill>
            <a:srgbClr val="EDFDFF"/>
          </a:solidFill>
          <a:ln>
            <a:solidFill>
              <a:srgbClr val="A6A6A6"/>
            </a:solidFill>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65000"/>
                    <a:lumOff val="35000"/>
                  </a:schemeClr>
                </a:solidFill>
                <a:latin typeface="Constantia" panose="02030602050306030303" pitchFamily="18" charset="0"/>
                <a:cs typeface="Biome" panose="020B0502040204020203" pitchFamily="34" charset="0"/>
              </a:rPr>
              <a:t>Madrid is the opposite of Sonnblick, with almost constant pleasant weather, which could make it an outlier on the other end of the spectrum.</a:t>
            </a:r>
          </a:p>
        </p:txBody>
      </p:sp>
      <p:cxnSp>
        <p:nvCxnSpPr>
          <p:cNvPr id="11" name="Straight Arrow Connector 10">
            <a:extLst>
              <a:ext uri="{FF2B5EF4-FFF2-40B4-BE49-F238E27FC236}">
                <a16:creationId xmlns:a16="http://schemas.microsoft.com/office/drawing/2014/main" id="{FAF64691-6F19-3AA3-5533-5C13B786036A}"/>
              </a:ext>
            </a:extLst>
          </p:cNvPr>
          <p:cNvCxnSpPr>
            <a:cxnSpLocks/>
          </p:cNvCxnSpPr>
          <p:nvPr/>
        </p:nvCxnSpPr>
        <p:spPr>
          <a:xfrm flipV="1">
            <a:off x="7474689" y="4954772"/>
            <a:ext cx="1637413" cy="13631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Rounded Corners 12">
            <a:extLst>
              <a:ext uri="{FF2B5EF4-FFF2-40B4-BE49-F238E27FC236}">
                <a16:creationId xmlns:a16="http://schemas.microsoft.com/office/drawing/2014/main" id="{7860875F-0A3F-D4B5-AFCD-10EF81BFAEEA}"/>
              </a:ext>
            </a:extLst>
          </p:cNvPr>
          <p:cNvSpPr/>
          <p:nvPr/>
        </p:nvSpPr>
        <p:spPr>
          <a:xfrm>
            <a:off x="457357" y="3823689"/>
            <a:ext cx="3632789" cy="1568043"/>
          </a:xfrm>
          <a:custGeom>
            <a:avLst/>
            <a:gdLst>
              <a:gd name="connsiteX0" fmla="*/ 0 w 3632789"/>
              <a:gd name="connsiteY0" fmla="*/ 261346 h 1568043"/>
              <a:gd name="connsiteX1" fmla="*/ 261346 w 3632789"/>
              <a:gd name="connsiteY1" fmla="*/ 0 h 1568043"/>
              <a:gd name="connsiteX2" fmla="*/ 914466 w 3632789"/>
              <a:gd name="connsiteY2" fmla="*/ 0 h 1568043"/>
              <a:gd name="connsiteX3" fmla="*/ 1474284 w 3632789"/>
              <a:gd name="connsiteY3" fmla="*/ 0 h 1568043"/>
              <a:gd name="connsiteX4" fmla="*/ 2096303 w 3632789"/>
              <a:gd name="connsiteY4" fmla="*/ 0 h 1568043"/>
              <a:gd name="connsiteX5" fmla="*/ 2625020 w 3632789"/>
              <a:gd name="connsiteY5" fmla="*/ 0 h 1568043"/>
              <a:gd name="connsiteX6" fmla="*/ 3371443 w 3632789"/>
              <a:gd name="connsiteY6" fmla="*/ 0 h 1568043"/>
              <a:gd name="connsiteX7" fmla="*/ 3632789 w 3632789"/>
              <a:gd name="connsiteY7" fmla="*/ 261346 h 1568043"/>
              <a:gd name="connsiteX8" fmla="*/ 3632789 w 3632789"/>
              <a:gd name="connsiteY8" fmla="*/ 794475 h 1568043"/>
              <a:gd name="connsiteX9" fmla="*/ 3632789 w 3632789"/>
              <a:gd name="connsiteY9" fmla="*/ 1306697 h 1568043"/>
              <a:gd name="connsiteX10" fmla="*/ 3371443 w 3632789"/>
              <a:gd name="connsiteY10" fmla="*/ 1568043 h 1568043"/>
              <a:gd name="connsiteX11" fmla="*/ 2749424 w 3632789"/>
              <a:gd name="connsiteY11" fmla="*/ 1568043 h 1568043"/>
              <a:gd name="connsiteX12" fmla="*/ 2189606 w 3632789"/>
              <a:gd name="connsiteY12" fmla="*/ 1568043 h 1568043"/>
              <a:gd name="connsiteX13" fmla="*/ 1660890 w 3632789"/>
              <a:gd name="connsiteY13" fmla="*/ 1568043 h 1568043"/>
              <a:gd name="connsiteX14" fmla="*/ 1101072 w 3632789"/>
              <a:gd name="connsiteY14" fmla="*/ 1568043 h 1568043"/>
              <a:gd name="connsiteX15" fmla="*/ 261346 w 3632789"/>
              <a:gd name="connsiteY15" fmla="*/ 1568043 h 1568043"/>
              <a:gd name="connsiteX16" fmla="*/ 0 w 3632789"/>
              <a:gd name="connsiteY16" fmla="*/ 1306697 h 1568043"/>
              <a:gd name="connsiteX17" fmla="*/ 0 w 3632789"/>
              <a:gd name="connsiteY17" fmla="*/ 804929 h 1568043"/>
              <a:gd name="connsiteX18" fmla="*/ 0 w 3632789"/>
              <a:gd name="connsiteY18" fmla="*/ 261346 h 15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32789" h="1568043" fill="none" extrusionOk="0">
                <a:moveTo>
                  <a:pt x="0" y="261346"/>
                </a:moveTo>
                <a:cubicBezTo>
                  <a:pt x="-35614" y="118475"/>
                  <a:pt x="121007" y="-7208"/>
                  <a:pt x="261346" y="0"/>
                </a:cubicBezTo>
                <a:cubicBezTo>
                  <a:pt x="485408" y="23803"/>
                  <a:pt x="650504" y="10347"/>
                  <a:pt x="914466" y="0"/>
                </a:cubicBezTo>
                <a:cubicBezTo>
                  <a:pt x="1178428" y="-10347"/>
                  <a:pt x="1221788" y="9002"/>
                  <a:pt x="1474284" y="0"/>
                </a:cubicBezTo>
                <a:cubicBezTo>
                  <a:pt x="1726780" y="-9002"/>
                  <a:pt x="1824891" y="-12153"/>
                  <a:pt x="2096303" y="0"/>
                </a:cubicBezTo>
                <a:cubicBezTo>
                  <a:pt x="2367715" y="12153"/>
                  <a:pt x="2404537" y="-21128"/>
                  <a:pt x="2625020" y="0"/>
                </a:cubicBezTo>
                <a:cubicBezTo>
                  <a:pt x="2845503" y="21128"/>
                  <a:pt x="3097976" y="-24598"/>
                  <a:pt x="3371443" y="0"/>
                </a:cubicBezTo>
                <a:cubicBezTo>
                  <a:pt x="3512796" y="5989"/>
                  <a:pt x="3623639" y="104868"/>
                  <a:pt x="3632789" y="261346"/>
                </a:cubicBezTo>
                <a:cubicBezTo>
                  <a:pt x="3619988" y="446739"/>
                  <a:pt x="3612643" y="670998"/>
                  <a:pt x="3632789" y="794475"/>
                </a:cubicBezTo>
                <a:cubicBezTo>
                  <a:pt x="3652935" y="917952"/>
                  <a:pt x="3617838" y="1199063"/>
                  <a:pt x="3632789" y="1306697"/>
                </a:cubicBezTo>
                <a:cubicBezTo>
                  <a:pt x="3628712" y="1463744"/>
                  <a:pt x="3514200" y="1563068"/>
                  <a:pt x="3371443" y="1568043"/>
                </a:cubicBezTo>
                <a:cubicBezTo>
                  <a:pt x="3065251" y="1560926"/>
                  <a:pt x="2981261" y="1588844"/>
                  <a:pt x="2749424" y="1568043"/>
                </a:cubicBezTo>
                <a:cubicBezTo>
                  <a:pt x="2517587" y="1547242"/>
                  <a:pt x="2355858" y="1575650"/>
                  <a:pt x="2189606" y="1568043"/>
                </a:cubicBezTo>
                <a:cubicBezTo>
                  <a:pt x="2023354" y="1560436"/>
                  <a:pt x="1918428" y="1559126"/>
                  <a:pt x="1660890" y="1568043"/>
                </a:cubicBezTo>
                <a:cubicBezTo>
                  <a:pt x="1403352" y="1576960"/>
                  <a:pt x="1372784" y="1543132"/>
                  <a:pt x="1101072" y="1568043"/>
                </a:cubicBezTo>
                <a:cubicBezTo>
                  <a:pt x="829360" y="1592954"/>
                  <a:pt x="546945" y="1529401"/>
                  <a:pt x="261346" y="1568043"/>
                </a:cubicBezTo>
                <a:cubicBezTo>
                  <a:pt x="123558" y="1566310"/>
                  <a:pt x="-3281" y="1473759"/>
                  <a:pt x="0" y="1306697"/>
                </a:cubicBezTo>
                <a:cubicBezTo>
                  <a:pt x="-18441" y="1172133"/>
                  <a:pt x="-16200" y="1014521"/>
                  <a:pt x="0" y="804929"/>
                </a:cubicBezTo>
                <a:cubicBezTo>
                  <a:pt x="16200" y="595337"/>
                  <a:pt x="13207" y="425807"/>
                  <a:pt x="0" y="261346"/>
                </a:cubicBezTo>
                <a:close/>
              </a:path>
              <a:path w="3632789" h="1568043" stroke="0" extrusionOk="0">
                <a:moveTo>
                  <a:pt x="0" y="261346"/>
                </a:moveTo>
                <a:cubicBezTo>
                  <a:pt x="-6459" y="113025"/>
                  <a:pt x="86926" y="11291"/>
                  <a:pt x="261346" y="0"/>
                </a:cubicBezTo>
                <a:cubicBezTo>
                  <a:pt x="398438" y="-24928"/>
                  <a:pt x="699339" y="29297"/>
                  <a:pt x="945567" y="0"/>
                </a:cubicBezTo>
                <a:cubicBezTo>
                  <a:pt x="1191795" y="-29297"/>
                  <a:pt x="1352642" y="27395"/>
                  <a:pt x="1536486" y="0"/>
                </a:cubicBezTo>
                <a:cubicBezTo>
                  <a:pt x="1720330" y="-27395"/>
                  <a:pt x="1925603" y="-12128"/>
                  <a:pt x="2096303" y="0"/>
                </a:cubicBezTo>
                <a:cubicBezTo>
                  <a:pt x="2267003" y="12128"/>
                  <a:pt x="2587874" y="-2348"/>
                  <a:pt x="2749424" y="0"/>
                </a:cubicBezTo>
                <a:cubicBezTo>
                  <a:pt x="2910974" y="2348"/>
                  <a:pt x="3129715" y="-3637"/>
                  <a:pt x="3371443" y="0"/>
                </a:cubicBezTo>
                <a:cubicBezTo>
                  <a:pt x="3518592" y="-4576"/>
                  <a:pt x="3617649" y="130314"/>
                  <a:pt x="3632789" y="261346"/>
                </a:cubicBezTo>
                <a:cubicBezTo>
                  <a:pt x="3636602" y="412866"/>
                  <a:pt x="3649142" y="620947"/>
                  <a:pt x="3632789" y="784022"/>
                </a:cubicBezTo>
                <a:cubicBezTo>
                  <a:pt x="3616436" y="947097"/>
                  <a:pt x="3633668" y="1122105"/>
                  <a:pt x="3632789" y="1306697"/>
                </a:cubicBezTo>
                <a:cubicBezTo>
                  <a:pt x="3620046" y="1450305"/>
                  <a:pt x="3525532" y="1541301"/>
                  <a:pt x="3371443" y="1568043"/>
                </a:cubicBezTo>
                <a:cubicBezTo>
                  <a:pt x="3201120" y="1553141"/>
                  <a:pt x="3005270" y="1539553"/>
                  <a:pt x="2718323" y="1568043"/>
                </a:cubicBezTo>
                <a:cubicBezTo>
                  <a:pt x="2431376" y="1596533"/>
                  <a:pt x="2294705" y="1548605"/>
                  <a:pt x="2034101" y="1568043"/>
                </a:cubicBezTo>
                <a:cubicBezTo>
                  <a:pt x="1773497" y="1587481"/>
                  <a:pt x="1502131" y="1558586"/>
                  <a:pt x="1349880" y="1568043"/>
                </a:cubicBezTo>
                <a:cubicBezTo>
                  <a:pt x="1197629" y="1577500"/>
                  <a:pt x="795242" y="1617437"/>
                  <a:pt x="261346" y="1568043"/>
                </a:cubicBezTo>
                <a:cubicBezTo>
                  <a:pt x="92918" y="1545345"/>
                  <a:pt x="-16011" y="1427100"/>
                  <a:pt x="0" y="1306697"/>
                </a:cubicBezTo>
                <a:cubicBezTo>
                  <a:pt x="4703" y="1117973"/>
                  <a:pt x="660" y="909423"/>
                  <a:pt x="0" y="773568"/>
                </a:cubicBezTo>
                <a:cubicBezTo>
                  <a:pt x="-660" y="637713"/>
                  <a:pt x="6473" y="368742"/>
                  <a:pt x="0" y="261346"/>
                </a:cubicBezTo>
                <a:close/>
              </a:path>
            </a:pathLst>
          </a:custGeom>
          <a:solidFill>
            <a:srgbClr val="EDFDFF"/>
          </a:solidFill>
          <a:ln>
            <a:solidFill>
              <a:srgbClr val="A6A6A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lumMod val="65000"/>
                    <a:lumOff val="35000"/>
                  </a:schemeClr>
                </a:solidFill>
                <a:latin typeface="Constantia" panose="02030602050306030303" pitchFamily="18" charset="0"/>
                <a:cs typeface="Biome" panose="020B0502040204020203" pitchFamily="34" charset="0"/>
              </a:rPr>
              <a:t>Madrid and Oslo are at different ends of the temperature and number of “pleasant days” spectrum, so examining  what factors are associated with good or bad weather will help guide data handling and understanding.</a:t>
            </a:r>
          </a:p>
        </p:txBody>
      </p:sp>
    </p:spTree>
    <p:extLst>
      <p:ext uri="{BB962C8B-B14F-4D97-AF65-F5344CB8AC3E}">
        <p14:creationId xmlns:p14="http://schemas.microsoft.com/office/powerpoint/2010/main" val="3343000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weather forecast&#10;&#10;Description automatically generated">
            <a:extLst>
              <a:ext uri="{FF2B5EF4-FFF2-40B4-BE49-F238E27FC236}">
                <a16:creationId xmlns:a16="http://schemas.microsoft.com/office/drawing/2014/main" id="{252E7BFD-D125-08CC-460C-04AA8D265E5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3810" t="11866" r="22775" b="17867"/>
          <a:stretch/>
        </p:blipFill>
        <p:spPr>
          <a:xfrm>
            <a:off x="-1" y="0"/>
            <a:ext cx="12192001" cy="6858000"/>
          </a:xfrm>
          <a:prstGeom prst="rect">
            <a:avLst/>
          </a:prstGeom>
        </p:spPr>
      </p:pic>
      <p:sp>
        <p:nvSpPr>
          <p:cNvPr id="6" name="Rectangle: Rounded Corners 5">
            <a:extLst>
              <a:ext uri="{FF2B5EF4-FFF2-40B4-BE49-F238E27FC236}">
                <a16:creationId xmlns:a16="http://schemas.microsoft.com/office/drawing/2014/main" id="{FE4D8885-40C2-0253-8545-076E9B3D31D7}"/>
              </a:ext>
            </a:extLst>
          </p:cNvPr>
          <p:cNvSpPr/>
          <p:nvPr/>
        </p:nvSpPr>
        <p:spPr>
          <a:xfrm>
            <a:off x="407659" y="1289436"/>
            <a:ext cx="5280683" cy="752016"/>
          </a:xfrm>
          <a:custGeom>
            <a:avLst/>
            <a:gdLst>
              <a:gd name="connsiteX0" fmla="*/ 0 w 5280683"/>
              <a:gd name="connsiteY0" fmla="*/ 125339 h 752016"/>
              <a:gd name="connsiteX1" fmla="*/ 125339 w 5280683"/>
              <a:gd name="connsiteY1" fmla="*/ 0 h 752016"/>
              <a:gd name="connsiteX2" fmla="*/ 754090 w 5280683"/>
              <a:gd name="connsiteY2" fmla="*/ 0 h 752016"/>
              <a:gd name="connsiteX3" fmla="*/ 1282240 w 5280683"/>
              <a:gd name="connsiteY3" fmla="*/ 0 h 752016"/>
              <a:gd name="connsiteX4" fmla="*/ 1961291 w 5280683"/>
              <a:gd name="connsiteY4" fmla="*/ 0 h 752016"/>
              <a:gd name="connsiteX5" fmla="*/ 2489441 w 5280683"/>
              <a:gd name="connsiteY5" fmla="*/ 0 h 752016"/>
              <a:gd name="connsiteX6" fmla="*/ 3168492 w 5280683"/>
              <a:gd name="connsiteY6" fmla="*/ 0 h 752016"/>
              <a:gd name="connsiteX7" fmla="*/ 3646343 w 5280683"/>
              <a:gd name="connsiteY7" fmla="*/ 0 h 752016"/>
              <a:gd name="connsiteX8" fmla="*/ 4325393 w 5280683"/>
              <a:gd name="connsiteY8" fmla="*/ 0 h 752016"/>
              <a:gd name="connsiteX9" fmla="*/ 5155344 w 5280683"/>
              <a:gd name="connsiteY9" fmla="*/ 0 h 752016"/>
              <a:gd name="connsiteX10" fmla="*/ 5280683 w 5280683"/>
              <a:gd name="connsiteY10" fmla="*/ 125339 h 752016"/>
              <a:gd name="connsiteX11" fmla="*/ 5280683 w 5280683"/>
              <a:gd name="connsiteY11" fmla="*/ 626677 h 752016"/>
              <a:gd name="connsiteX12" fmla="*/ 5155344 w 5280683"/>
              <a:gd name="connsiteY12" fmla="*/ 752016 h 752016"/>
              <a:gd name="connsiteX13" fmla="*/ 4627193 w 5280683"/>
              <a:gd name="connsiteY13" fmla="*/ 752016 h 752016"/>
              <a:gd name="connsiteX14" fmla="*/ 4048743 w 5280683"/>
              <a:gd name="connsiteY14" fmla="*/ 752016 h 752016"/>
              <a:gd name="connsiteX15" fmla="*/ 3419992 w 5280683"/>
              <a:gd name="connsiteY15" fmla="*/ 752016 h 752016"/>
              <a:gd name="connsiteX16" fmla="*/ 2891842 w 5280683"/>
              <a:gd name="connsiteY16" fmla="*/ 752016 h 752016"/>
              <a:gd name="connsiteX17" fmla="*/ 2162491 w 5280683"/>
              <a:gd name="connsiteY17" fmla="*/ 752016 h 752016"/>
              <a:gd name="connsiteX18" fmla="*/ 1533740 w 5280683"/>
              <a:gd name="connsiteY18" fmla="*/ 752016 h 752016"/>
              <a:gd name="connsiteX19" fmla="*/ 804390 w 5280683"/>
              <a:gd name="connsiteY19" fmla="*/ 752016 h 752016"/>
              <a:gd name="connsiteX20" fmla="*/ 125339 w 5280683"/>
              <a:gd name="connsiteY20" fmla="*/ 752016 h 752016"/>
              <a:gd name="connsiteX21" fmla="*/ 0 w 5280683"/>
              <a:gd name="connsiteY21" fmla="*/ 626677 h 752016"/>
              <a:gd name="connsiteX22" fmla="*/ 0 w 5280683"/>
              <a:gd name="connsiteY22" fmla="*/ 125339 h 75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0683" h="752016" fill="none" extrusionOk="0">
                <a:moveTo>
                  <a:pt x="0" y="125339"/>
                </a:moveTo>
                <a:cubicBezTo>
                  <a:pt x="-2611" y="55968"/>
                  <a:pt x="68276" y="10469"/>
                  <a:pt x="125339" y="0"/>
                </a:cubicBezTo>
                <a:cubicBezTo>
                  <a:pt x="437883" y="-672"/>
                  <a:pt x="546252" y="23020"/>
                  <a:pt x="754090" y="0"/>
                </a:cubicBezTo>
                <a:cubicBezTo>
                  <a:pt x="961928" y="-23020"/>
                  <a:pt x="1135109" y="10332"/>
                  <a:pt x="1282240" y="0"/>
                </a:cubicBezTo>
                <a:cubicBezTo>
                  <a:pt x="1429371" y="-10332"/>
                  <a:pt x="1676952" y="628"/>
                  <a:pt x="1961291" y="0"/>
                </a:cubicBezTo>
                <a:cubicBezTo>
                  <a:pt x="2245630" y="-628"/>
                  <a:pt x="2314820" y="12376"/>
                  <a:pt x="2489441" y="0"/>
                </a:cubicBezTo>
                <a:cubicBezTo>
                  <a:pt x="2664062" y="-12376"/>
                  <a:pt x="3012650" y="19634"/>
                  <a:pt x="3168492" y="0"/>
                </a:cubicBezTo>
                <a:cubicBezTo>
                  <a:pt x="3324334" y="-19634"/>
                  <a:pt x="3478422" y="16365"/>
                  <a:pt x="3646343" y="0"/>
                </a:cubicBezTo>
                <a:cubicBezTo>
                  <a:pt x="3814264" y="-16365"/>
                  <a:pt x="4173132" y="-21814"/>
                  <a:pt x="4325393" y="0"/>
                </a:cubicBezTo>
                <a:cubicBezTo>
                  <a:pt x="4477654" y="21814"/>
                  <a:pt x="4788084" y="-33893"/>
                  <a:pt x="5155344" y="0"/>
                </a:cubicBezTo>
                <a:cubicBezTo>
                  <a:pt x="5212355" y="6847"/>
                  <a:pt x="5285853" y="70123"/>
                  <a:pt x="5280683" y="125339"/>
                </a:cubicBezTo>
                <a:cubicBezTo>
                  <a:pt x="5293547" y="296223"/>
                  <a:pt x="5280201" y="497563"/>
                  <a:pt x="5280683" y="626677"/>
                </a:cubicBezTo>
                <a:cubicBezTo>
                  <a:pt x="5285966" y="694502"/>
                  <a:pt x="5222775" y="764426"/>
                  <a:pt x="5155344" y="752016"/>
                </a:cubicBezTo>
                <a:cubicBezTo>
                  <a:pt x="4936608" y="773295"/>
                  <a:pt x="4803214" y="775122"/>
                  <a:pt x="4627193" y="752016"/>
                </a:cubicBezTo>
                <a:cubicBezTo>
                  <a:pt x="4451172" y="728910"/>
                  <a:pt x="4222908" y="760591"/>
                  <a:pt x="4048743" y="752016"/>
                </a:cubicBezTo>
                <a:cubicBezTo>
                  <a:pt x="3874578" y="743442"/>
                  <a:pt x="3620110" y="760387"/>
                  <a:pt x="3419992" y="752016"/>
                </a:cubicBezTo>
                <a:cubicBezTo>
                  <a:pt x="3219874" y="743645"/>
                  <a:pt x="3129009" y="738791"/>
                  <a:pt x="2891842" y="752016"/>
                </a:cubicBezTo>
                <a:cubicBezTo>
                  <a:pt x="2654675" y="765242"/>
                  <a:pt x="2413009" y="753050"/>
                  <a:pt x="2162491" y="752016"/>
                </a:cubicBezTo>
                <a:cubicBezTo>
                  <a:pt x="1911973" y="750982"/>
                  <a:pt x="1758046" y="739123"/>
                  <a:pt x="1533740" y="752016"/>
                </a:cubicBezTo>
                <a:cubicBezTo>
                  <a:pt x="1309434" y="764909"/>
                  <a:pt x="1049283" y="787261"/>
                  <a:pt x="804390" y="752016"/>
                </a:cubicBezTo>
                <a:cubicBezTo>
                  <a:pt x="559497" y="716772"/>
                  <a:pt x="332595" y="755814"/>
                  <a:pt x="125339" y="752016"/>
                </a:cubicBezTo>
                <a:cubicBezTo>
                  <a:pt x="52762" y="764300"/>
                  <a:pt x="3260" y="690410"/>
                  <a:pt x="0" y="626677"/>
                </a:cubicBezTo>
                <a:cubicBezTo>
                  <a:pt x="-15513" y="397721"/>
                  <a:pt x="-17002" y="364793"/>
                  <a:pt x="0" y="125339"/>
                </a:cubicBezTo>
                <a:close/>
              </a:path>
              <a:path w="5280683" h="752016" stroke="0" extrusionOk="0">
                <a:moveTo>
                  <a:pt x="0" y="125339"/>
                </a:moveTo>
                <a:cubicBezTo>
                  <a:pt x="-8065" y="51141"/>
                  <a:pt x="46272" y="3695"/>
                  <a:pt x="125339" y="0"/>
                </a:cubicBezTo>
                <a:cubicBezTo>
                  <a:pt x="400945" y="-2723"/>
                  <a:pt x="588593" y="19679"/>
                  <a:pt x="854690" y="0"/>
                </a:cubicBezTo>
                <a:cubicBezTo>
                  <a:pt x="1120787" y="-19679"/>
                  <a:pt x="1219568" y="-112"/>
                  <a:pt x="1433140" y="0"/>
                </a:cubicBezTo>
                <a:cubicBezTo>
                  <a:pt x="1646712" y="112"/>
                  <a:pt x="1771126" y="-8817"/>
                  <a:pt x="1961291" y="0"/>
                </a:cubicBezTo>
                <a:cubicBezTo>
                  <a:pt x="2151456" y="8817"/>
                  <a:pt x="2372463" y="-12945"/>
                  <a:pt x="2640342" y="0"/>
                </a:cubicBezTo>
                <a:cubicBezTo>
                  <a:pt x="2908221" y="12945"/>
                  <a:pt x="2932438" y="11911"/>
                  <a:pt x="3218792" y="0"/>
                </a:cubicBezTo>
                <a:cubicBezTo>
                  <a:pt x="3505146" y="-11911"/>
                  <a:pt x="3675248" y="-12403"/>
                  <a:pt x="3948143" y="0"/>
                </a:cubicBezTo>
                <a:cubicBezTo>
                  <a:pt x="4221038" y="12403"/>
                  <a:pt x="4255639" y="-2163"/>
                  <a:pt x="4476293" y="0"/>
                </a:cubicBezTo>
                <a:cubicBezTo>
                  <a:pt x="4696947" y="2163"/>
                  <a:pt x="4916463" y="-13433"/>
                  <a:pt x="5155344" y="0"/>
                </a:cubicBezTo>
                <a:cubicBezTo>
                  <a:pt x="5229272" y="1131"/>
                  <a:pt x="5267881" y="54045"/>
                  <a:pt x="5280683" y="125339"/>
                </a:cubicBezTo>
                <a:cubicBezTo>
                  <a:pt x="5295935" y="326627"/>
                  <a:pt x="5272905" y="499169"/>
                  <a:pt x="5280683" y="626677"/>
                </a:cubicBezTo>
                <a:cubicBezTo>
                  <a:pt x="5282039" y="694560"/>
                  <a:pt x="5236808" y="744123"/>
                  <a:pt x="5155344" y="752016"/>
                </a:cubicBezTo>
                <a:cubicBezTo>
                  <a:pt x="4919101" y="746338"/>
                  <a:pt x="4767255" y="770630"/>
                  <a:pt x="4526593" y="752016"/>
                </a:cubicBezTo>
                <a:cubicBezTo>
                  <a:pt x="4285931" y="733402"/>
                  <a:pt x="4169007" y="764403"/>
                  <a:pt x="3998443" y="752016"/>
                </a:cubicBezTo>
                <a:cubicBezTo>
                  <a:pt x="3827879" y="739630"/>
                  <a:pt x="3681692" y="778220"/>
                  <a:pt x="3369692" y="752016"/>
                </a:cubicBezTo>
                <a:cubicBezTo>
                  <a:pt x="3057692" y="725812"/>
                  <a:pt x="2851929" y="785064"/>
                  <a:pt x="2640342" y="752016"/>
                </a:cubicBezTo>
                <a:cubicBezTo>
                  <a:pt x="2428755" y="718969"/>
                  <a:pt x="2216377" y="768245"/>
                  <a:pt x="2011591" y="752016"/>
                </a:cubicBezTo>
                <a:cubicBezTo>
                  <a:pt x="1806805" y="735787"/>
                  <a:pt x="1634433" y="734947"/>
                  <a:pt x="1533740" y="752016"/>
                </a:cubicBezTo>
                <a:cubicBezTo>
                  <a:pt x="1433047" y="769085"/>
                  <a:pt x="1171348" y="732046"/>
                  <a:pt x="1005590" y="752016"/>
                </a:cubicBezTo>
                <a:cubicBezTo>
                  <a:pt x="839832" y="771987"/>
                  <a:pt x="334633" y="725599"/>
                  <a:pt x="125339" y="752016"/>
                </a:cubicBezTo>
                <a:cubicBezTo>
                  <a:pt x="58466" y="751519"/>
                  <a:pt x="1586" y="710963"/>
                  <a:pt x="0" y="626677"/>
                </a:cubicBezTo>
                <a:cubicBezTo>
                  <a:pt x="-20829" y="379653"/>
                  <a:pt x="-10944" y="324006"/>
                  <a:pt x="0" y="125339"/>
                </a:cubicBezTo>
                <a:close/>
              </a:path>
            </a:pathLst>
          </a:custGeom>
          <a:solidFill>
            <a:srgbClr val="FFF6BA"/>
          </a:solidFill>
          <a:ln>
            <a:solidFill>
              <a:srgbClr val="5A5C5E"/>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i="1" dirty="0">
              <a:solidFill>
                <a:schemeClr val="tx1">
                  <a:lumMod val="65000"/>
                  <a:lumOff val="35000"/>
                </a:schemeClr>
              </a:solidFill>
              <a:latin typeface="Constantia" panose="02030602050306030303" pitchFamily="18" charset="0"/>
              <a:cs typeface="Biome" panose="020B0502040204020203" pitchFamily="34" charset="0"/>
            </a:endParaRPr>
          </a:p>
          <a:p>
            <a:r>
              <a:rPr lang="en-US" i="1" dirty="0">
                <a:solidFill>
                  <a:schemeClr val="tx1">
                    <a:lumMod val="65000"/>
                    <a:lumOff val="35000"/>
                  </a:schemeClr>
                </a:solidFill>
                <a:latin typeface="Constantia" panose="02030602050306030303" pitchFamily="18" charset="0"/>
                <a:cs typeface="Biome" panose="020B0502040204020203" pitchFamily="34" charset="0"/>
              </a:rPr>
              <a:t>Exploring what weather variables are associated with pleasant weather in Madrid and Oslo</a:t>
            </a:r>
            <a:endParaRPr lang="en-US" dirty="0">
              <a:solidFill>
                <a:schemeClr val="tx1">
                  <a:lumMod val="65000"/>
                  <a:lumOff val="35000"/>
                </a:schemeClr>
              </a:solidFill>
              <a:latin typeface="Constantia" panose="02030602050306030303" pitchFamily="18" charset="0"/>
              <a:cs typeface="Biome" panose="020B0502040204020203" pitchFamily="34" charset="0"/>
            </a:endParaRPr>
          </a:p>
          <a:p>
            <a:endParaRPr lang="en-US" b="1" dirty="0">
              <a:solidFill>
                <a:schemeClr val="tx1">
                  <a:lumMod val="65000"/>
                  <a:lumOff val="35000"/>
                </a:schemeClr>
              </a:solidFill>
              <a:latin typeface="Constantia" panose="02030602050306030303" pitchFamily="18" charset="0"/>
              <a:cs typeface="Biome" panose="020B0502040204020203" pitchFamily="34" charset="0"/>
            </a:endParaRPr>
          </a:p>
        </p:txBody>
      </p:sp>
      <p:sp>
        <p:nvSpPr>
          <p:cNvPr id="8" name="Title 1">
            <a:extLst>
              <a:ext uri="{FF2B5EF4-FFF2-40B4-BE49-F238E27FC236}">
                <a16:creationId xmlns:a16="http://schemas.microsoft.com/office/drawing/2014/main" id="{F3DD6ECF-6D37-BC79-BDAD-58FCCFABAFD7}"/>
              </a:ext>
            </a:extLst>
          </p:cNvPr>
          <p:cNvSpPr txBox="1">
            <a:spLocks/>
          </p:cNvSpPr>
          <p:nvPr/>
        </p:nvSpPr>
        <p:spPr>
          <a:xfrm>
            <a:off x="2273752" y="77629"/>
            <a:ext cx="76444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2">
                      <a:lumMod val="90000"/>
                      <a:lumOff val="10000"/>
                    </a:schemeClr>
                  </a:solidFill>
                </a:ln>
                <a:solidFill>
                  <a:schemeClr val="bg1"/>
                </a:solidFill>
                <a:effectLst>
                  <a:innerShdw blurRad="63500" dist="50800" dir="16200000">
                    <a:prstClr val="black">
                      <a:alpha val="50000"/>
                    </a:prstClr>
                  </a:innerShdw>
                </a:effectLst>
                <a:latin typeface="Constantia" panose="02030602050306030303" pitchFamily="18" charset="0"/>
              </a:rPr>
              <a:t>Data Exploration</a:t>
            </a:r>
          </a:p>
        </p:txBody>
      </p:sp>
      <p:pic>
        <p:nvPicPr>
          <p:cNvPr id="2" name="Picture 1">
            <a:extLst>
              <a:ext uri="{FF2B5EF4-FFF2-40B4-BE49-F238E27FC236}">
                <a16:creationId xmlns:a16="http://schemas.microsoft.com/office/drawing/2014/main" id="{462268B9-D24B-6585-91B4-A24044EAAA8D}"/>
              </a:ext>
            </a:extLst>
          </p:cNvPr>
          <p:cNvPicPr>
            <a:picLocks noChangeAspect="1"/>
          </p:cNvPicPr>
          <p:nvPr/>
        </p:nvPicPr>
        <p:blipFill rotWithShape="1">
          <a:blip r:embed="rId3">
            <a:extLst>
              <a:ext uri="{28A0092B-C50C-407E-A947-70E740481C1C}">
                <a14:useLocalDpi xmlns:a14="http://schemas.microsoft.com/office/drawing/2010/main" val="0"/>
              </a:ext>
            </a:extLst>
          </a:blip>
          <a:srcRect l="1363" r="1363"/>
          <a:stretch/>
        </p:blipFill>
        <p:spPr bwMode="auto">
          <a:xfrm>
            <a:off x="152399" y="2365864"/>
            <a:ext cx="5943600" cy="2030820"/>
          </a:xfrm>
          <a:prstGeom prst="rect">
            <a:avLst/>
          </a:prstGeom>
          <a:noFill/>
          <a:ln>
            <a:noFill/>
          </a:ln>
        </p:spPr>
      </p:pic>
      <p:pic>
        <p:nvPicPr>
          <p:cNvPr id="3" name="Picture 2">
            <a:extLst>
              <a:ext uri="{FF2B5EF4-FFF2-40B4-BE49-F238E27FC236}">
                <a16:creationId xmlns:a16="http://schemas.microsoft.com/office/drawing/2014/main" id="{99360727-023E-EBAE-AFE2-FAB127F13A6D}"/>
              </a:ext>
            </a:extLst>
          </p:cNvPr>
          <p:cNvPicPr>
            <a:picLocks noChangeAspect="1"/>
          </p:cNvPicPr>
          <p:nvPr/>
        </p:nvPicPr>
        <p:blipFill rotWithShape="1">
          <a:blip r:embed="rId4">
            <a:extLst>
              <a:ext uri="{28A0092B-C50C-407E-A947-70E740481C1C}">
                <a14:useLocalDpi xmlns:a14="http://schemas.microsoft.com/office/drawing/2010/main" val="0"/>
              </a:ext>
            </a:extLst>
          </a:blip>
          <a:srcRect t="61" b="61"/>
          <a:stretch/>
        </p:blipFill>
        <p:spPr bwMode="auto">
          <a:xfrm>
            <a:off x="152399" y="4504245"/>
            <a:ext cx="5943600" cy="1947387"/>
          </a:xfrm>
          <a:prstGeom prst="rect">
            <a:avLst/>
          </a:prstGeom>
          <a:noFill/>
          <a:ln>
            <a:noFill/>
          </a:ln>
        </p:spPr>
      </p:pic>
      <p:pic>
        <p:nvPicPr>
          <p:cNvPr id="10" name="Picture 9">
            <a:extLst>
              <a:ext uri="{FF2B5EF4-FFF2-40B4-BE49-F238E27FC236}">
                <a16:creationId xmlns:a16="http://schemas.microsoft.com/office/drawing/2014/main" id="{5B04E1C5-A700-64C8-4602-911DA161AA36}"/>
              </a:ext>
            </a:extLst>
          </p:cNvPr>
          <p:cNvPicPr>
            <a:picLocks noChangeAspect="1"/>
          </p:cNvPicPr>
          <p:nvPr/>
        </p:nvPicPr>
        <p:blipFill rotWithShape="1">
          <a:blip r:embed="rId5">
            <a:extLst>
              <a:ext uri="{28A0092B-C50C-407E-A947-70E740481C1C}">
                <a14:useLocalDpi xmlns:a14="http://schemas.microsoft.com/office/drawing/2010/main" val="0"/>
              </a:ext>
            </a:extLst>
          </a:blip>
          <a:srcRect l="2122" r="2122"/>
          <a:stretch/>
        </p:blipFill>
        <p:spPr bwMode="auto">
          <a:xfrm>
            <a:off x="6172199" y="2365865"/>
            <a:ext cx="5943600" cy="2030819"/>
          </a:xfrm>
          <a:prstGeom prst="rect">
            <a:avLst/>
          </a:prstGeom>
          <a:noFill/>
          <a:ln>
            <a:noFill/>
          </a:ln>
        </p:spPr>
      </p:pic>
      <p:pic>
        <p:nvPicPr>
          <p:cNvPr id="13" name="Picture 12">
            <a:extLst>
              <a:ext uri="{FF2B5EF4-FFF2-40B4-BE49-F238E27FC236}">
                <a16:creationId xmlns:a16="http://schemas.microsoft.com/office/drawing/2014/main" id="{EB03D2FC-5CFF-531C-4878-F886DB518E52}"/>
              </a:ext>
            </a:extLst>
          </p:cNvPr>
          <p:cNvPicPr>
            <a:picLocks noChangeAspect="1"/>
          </p:cNvPicPr>
          <p:nvPr/>
        </p:nvPicPr>
        <p:blipFill>
          <a:blip r:embed="rId6"/>
          <a:stretch>
            <a:fillRect/>
          </a:stretch>
        </p:blipFill>
        <p:spPr>
          <a:xfrm>
            <a:off x="6172199" y="4504245"/>
            <a:ext cx="4004368" cy="1947387"/>
          </a:xfrm>
          <a:prstGeom prst="rect">
            <a:avLst/>
          </a:prstGeom>
        </p:spPr>
      </p:pic>
      <p:pic>
        <p:nvPicPr>
          <p:cNvPr id="14" name="Picture 13">
            <a:extLst>
              <a:ext uri="{FF2B5EF4-FFF2-40B4-BE49-F238E27FC236}">
                <a16:creationId xmlns:a16="http://schemas.microsoft.com/office/drawing/2014/main" id="{AA742E65-4132-6705-A21A-9DB8C3084981}"/>
              </a:ext>
            </a:extLst>
          </p:cNvPr>
          <p:cNvPicPr>
            <a:picLocks noChangeAspect="1"/>
          </p:cNvPicPr>
          <p:nvPr/>
        </p:nvPicPr>
        <p:blipFill rotWithShape="1">
          <a:blip r:embed="rId7">
            <a:extLst>
              <a:ext uri="{28A0092B-C50C-407E-A947-70E740481C1C}">
                <a14:useLocalDpi xmlns:a14="http://schemas.microsoft.com/office/drawing/2010/main" val="0"/>
              </a:ext>
            </a:extLst>
          </a:blip>
          <a:srcRect t="174" b="174"/>
          <a:stretch/>
        </p:blipFill>
        <p:spPr bwMode="auto">
          <a:xfrm>
            <a:off x="152400" y="4462528"/>
            <a:ext cx="5943600" cy="2030820"/>
          </a:xfrm>
          <a:prstGeom prst="rect">
            <a:avLst/>
          </a:prstGeom>
          <a:noFill/>
          <a:ln>
            <a:noFill/>
          </a:ln>
        </p:spPr>
      </p:pic>
      <p:pic>
        <p:nvPicPr>
          <p:cNvPr id="16" name="Picture 15">
            <a:extLst>
              <a:ext uri="{FF2B5EF4-FFF2-40B4-BE49-F238E27FC236}">
                <a16:creationId xmlns:a16="http://schemas.microsoft.com/office/drawing/2014/main" id="{A855405B-3825-560A-3E09-AA82C6E0E7A5}"/>
              </a:ext>
            </a:extLst>
          </p:cNvPr>
          <p:cNvPicPr>
            <a:picLocks noChangeAspect="1"/>
          </p:cNvPicPr>
          <p:nvPr/>
        </p:nvPicPr>
        <p:blipFill rotWithShape="1">
          <a:blip r:embed="rId8">
            <a:extLst>
              <a:ext uri="{28A0092B-C50C-407E-A947-70E740481C1C}">
                <a14:useLocalDpi xmlns:a14="http://schemas.microsoft.com/office/drawing/2010/main" val="0"/>
              </a:ext>
            </a:extLst>
          </a:blip>
          <a:srcRect t="746" b="746"/>
          <a:stretch/>
        </p:blipFill>
        <p:spPr bwMode="auto">
          <a:xfrm>
            <a:off x="6172199" y="4488665"/>
            <a:ext cx="5943600" cy="1947387"/>
          </a:xfrm>
          <a:prstGeom prst="rect">
            <a:avLst/>
          </a:prstGeom>
          <a:noFill/>
          <a:ln>
            <a:noFill/>
          </a:ln>
        </p:spPr>
      </p:pic>
    </p:spTree>
    <p:extLst>
      <p:ext uri="{BB962C8B-B14F-4D97-AF65-F5344CB8AC3E}">
        <p14:creationId xmlns:p14="http://schemas.microsoft.com/office/powerpoint/2010/main" val="35380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weather forecast&#10;&#10;Description automatically generated">
            <a:extLst>
              <a:ext uri="{FF2B5EF4-FFF2-40B4-BE49-F238E27FC236}">
                <a16:creationId xmlns:a16="http://schemas.microsoft.com/office/drawing/2014/main" id="{252E7BFD-D125-08CC-460C-04AA8D265E5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3810" t="11866" r="22775" b="17867"/>
          <a:stretch/>
        </p:blipFill>
        <p:spPr>
          <a:xfrm>
            <a:off x="-1" y="0"/>
            <a:ext cx="12192001" cy="6858000"/>
          </a:xfrm>
          <a:prstGeom prst="rect">
            <a:avLst/>
          </a:prstGeom>
        </p:spPr>
      </p:pic>
      <p:sp>
        <p:nvSpPr>
          <p:cNvPr id="6" name="Rectangle: Rounded Corners 5">
            <a:extLst>
              <a:ext uri="{FF2B5EF4-FFF2-40B4-BE49-F238E27FC236}">
                <a16:creationId xmlns:a16="http://schemas.microsoft.com/office/drawing/2014/main" id="{FE4D8885-40C2-0253-8545-076E9B3D31D7}"/>
              </a:ext>
            </a:extLst>
          </p:cNvPr>
          <p:cNvSpPr/>
          <p:nvPr/>
        </p:nvSpPr>
        <p:spPr>
          <a:xfrm>
            <a:off x="445758" y="2788627"/>
            <a:ext cx="5280683" cy="1528192"/>
          </a:xfrm>
          <a:custGeom>
            <a:avLst/>
            <a:gdLst>
              <a:gd name="connsiteX0" fmla="*/ 0 w 5280683"/>
              <a:gd name="connsiteY0" fmla="*/ 254704 h 1528192"/>
              <a:gd name="connsiteX1" fmla="*/ 254704 w 5280683"/>
              <a:gd name="connsiteY1" fmla="*/ 0 h 1528192"/>
              <a:gd name="connsiteX2" fmla="*/ 936315 w 5280683"/>
              <a:gd name="connsiteY2" fmla="*/ 0 h 1528192"/>
              <a:gd name="connsiteX3" fmla="*/ 1522500 w 5280683"/>
              <a:gd name="connsiteY3" fmla="*/ 0 h 1528192"/>
              <a:gd name="connsiteX4" fmla="*/ 2251823 w 5280683"/>
              <a:gd name="connsiteY4" fmla="*/ 0 h 1528192"/>
              <a:gd name="connsiteX5" fmla="*/ 2838009 w 5280683"/>
              <a:gd name="connsiteY5" fmla="*/ 0 h 1528192"/>
              <a:gd name="connsiteX6" fmla="*/ 3567332 w 5280683"/>
              <a:gd name="connsiteY6" fmla="*/ 0 h 1528192"/>
              <a:gd name="connsiteX7" fmla="*/ 4105805 w 5280683"/>
              <a:gd name="connsiteY7" fmla="*/ 0 h 1528192"/>
              <a:gd name="connsiteX8" fmla="*/ 5025979 w 5280683"/>
              <a:gd name="connsiteY8" fmla="*/ 0 h 1528192"/>
              <a:gd name="connsiteX9" fmla="*/ 5280683 w 5280683"/>
              <a:gd name="connsiteY9" fmla="*/ 254704 h 1528192"/>
              <a:gd name="connsiteX10" fmla="*/ 5280683 w 5280683"/>
              <a:gd name="connsiteY10" fmla="*/ 764096 h 1528192"/>
              <a:gd name="connsiteX11" fmla="*/ 5280683 w 5280683"/>
              <a:gd name="connsiteY11" fmla="*/ 1273488 h 1528192"/>
              <a:gd name="connsiteX12" fmla="*/ 5025979 w 5280683"/>
              <a:gd name="connsiteY12" fmla="*/ 1528192 h 1528192"/>
              <a:gd name="connsiteX13" fmla="*/ 4439794 w 5280683"/>
              <a:gd name="connsiteY13" fmla="*/ 1528192 h 1528192"/>
              <a:gd name="connsiteX14" fmla="*/ 3805896 w 5280683"/>
              <a:gd name="connsiteY14" fmla="*/ 1528192 h 1528192"/>
              <a:gd name="connsiteX15" fmla="*/ 3124285 w 5280683"/>
              <a:gd name="connsiteY15" fmla="*/ 1528192 h 1528192"/>
              <a:gd name="connsiteX16" fmla="*/ 2538100 w 5280683"/>
              <a:gd name="connsiteY16" fmla="*/ 1528192 h 1528192"/>
              <a:gd name="connsiteX17" fmla="*/ 1761064 w 5280683"/>
              <a:gd name="connsiteY17" fmla="*/ 1528192 h 1528192"/>
              <a:gd name="connsiteX18" fmla="*/ 1079453 w 5280683"/>
              <a:gd name="connsiteY18" fmla="*/ 1528192 h 1528192"/>
              <a:gd name="connsiteX19" fmla="*/ 254704 w 5280683"/>
              <a:gd name="connsiteY19" fmla="*/ 1528192 h 1528192"/>
              <a:gd name="connsiteX20" fmla="*/ 0 w 5280683"/>
              <a:gd name="connsiteY20" fmla="*/ 1273488 h 1528192"/>
              <a:gd name="connsiteX21" fmla="*/ 0 w 5280683"/>
              <a:gd name="connsiteY21" fmla="*/ 743720 h 1528192"/>
              <a:gd name="connsiteX22" fmla="*/ 0 w 5280683"/>
              <a:gd name="connsiteY22" fmla="*/ 254704 h 15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0683" h="1528192" fill="none" extrusionOk="0">
                <a:moveTo>
                  <a:pt x="0" y="254704"/>
                </a:moveTo>
                <a:cubicBezTo>
                  <a:pt x="-6880" y="113646"/>
                  <a:pt x="131016" y="14620"/>
                  <a:pt x="254704" y="0"/>
                </a:cubicBezTo>
                <a:cubicBezTo>
                  <a:pt x="590056" y="15471"/>
                  <a:pt x="711875" y="-14823"/>
                  <a:pt x="936315" y="0"/>
                </a:cubicBezTo>
                <a:cubicBezTo>
                  <a:pt x="1160755" y="14823"/>
                  <a:pt x="1296176" y="8846"/>
                  <a:pt x="1522500" y="0"/>
                </a:cubicBezTo>
                <a:cubicBezTo>
                  <a:pt x="1748824" y="-8846"/>
                  <a:pt x="2029371" y="-829"/>
                  <a:pt x="2251823" y="0"/>
                </a:cubicBezTo>
                <a:cubicBezTo>
                  <a:pt x="2474275" y="829"/>
                  <a:pt x="2711015" y="12047"/>
                  <a:pt x="2838009" y="0"/>
                </a:cubicBezTo>
                <a:cubicBezTo>
                  <a:pt x="2965003" y="-12047"/>
                  <a:pt x="3406856" y="3065"/>
                  <a:pt x="3567332" y="0"/>
                </a:cubicBezTo>
                <a:cubicBezTo>
                  <a:pt x="3727808" y="-3065"/>
                  <a:pt x="3883074" y="-13486"/>
                  <a:pt x="4105805" y="0"/>
                </a:cubicBezTo>
                <a:cubicBezTo>
                  <a:pt x="4328536" y="13486"/>
                  <a:pt x="4579207" y="-6918"/>
                  <a:pt x="5025979" y="0"/>
                </a:cubicBezTo>
                <a:cubicBezTo>
                  <a:pt x="5182706" y="14890"/>
                  <a:pt x="5285470" y="111173"/>
                  <a:pt x="5280683" y="254704"/>
                </a:cubicBezTo>
                <a:cubicBezTo>
                  <a:pt x="5302138" y="502071"/>
                  <a:pt x="5256468" y="601957"/>
                  <a:pt x="5280683" y="764096"/>
                </a:cubicBezTo>
                <a:cubicBezTo>
                  <a:pt x="5304898" y="926235"/>
                  <a:pt x="5280988" y="1090658"/>
                  <a:pt x="5280683" y="1273488"/>
                </a:cubicBezTo>
                <a:cubicBezTo>
                  <a:pt x="5311617" y="1405970"/>
                  <a:pt x="5163063" y="1553029"/>
                  <a:pt x="5025979" y="1528192"/>
                </a:cubicBezTo>
                <a:cubicBezTo>
                  <a:pt x="4745582" y="1523653"/>
                  <a:pt x="4643792" y="1524204"/>
                  <a:pt x="4439794" y="1528192"/>
                </a:cubicBezTo>
                <a:cubicBezTo>
                  <a:pt x="4235797" y="1532180"/>
                  <a:pt x="4022726" y="1503566"/>
                  <a:pt x="3805896" y="1528192"/>
                </a:cubicBezTo>
                <a:cubicBezTo>
                  <a:pt x="3589066" y="1552818"/>
                  <a:pt x="3410120" y="1546597"/>
                  <a:pt x="3124285" y="1528192"/>
                </a:cubicBezTo>
                <a:cubicBezTo>
                  <a:pt x="2838450" y="1509787"/>
                  <a:pt x="2664253" y="1501895"/>
                  <a:pt x="2538100" y="1528192"/>
                </a:cubicBezTo>
                <a:cubicBezTo>
                  <a:pt x="2411947" y="1554489"/>
                  <a:pt x="2125569" y="1521359"/>
                  <a:pt x="1761064" y="1528192"/>
                </a:cubicBezTo>
                <a:cubicBezTo>
                  <a:pt x="1396559" y="1535025"/>
                  <a:pt x="1274673" y="1531350"/>
                  <a:pt x="1079453" y="1528192"/>
                </a:cubicBezTo>
                <a:cubicBezTo>
                  <a:pt x="884233" y="1525034"/>
                  <a:pt x="445703" y="1520209"/>
                  <a:pt x="254704" y="1528192"/>
                </a:cubicBezTo>
                <a:cubicBezTo>
                  <a:pt x="95453" y="1506931"/>
                  <a:pt x="2915" y="1411002"/>
                  <a:pt x="0" y="1273488"/>
                </a:cubicBezTo>
                <a:cubicBezTo>
                  <a:pt x="10714" y="1094191"/>
                  <a:pt x="19106" y="865014"/>
                  <a:pt x="0" y="743720"/>
                </a:cubicBezTo>
                <a:cubicBezTo>
                  <a:pt x="-19106" y="622426"/>
                  <a:pt x="-22345" y="404840"/>
                  <a:pt x="0" y="254704"/>
                </a:cubicBezTo>
                <a:close/>
              </a:path>
              <a:path w="5280683" h="1528192" stroke="0" extrusionOk="0">
                <a:moveTo>
                  <a:pt x="0" y="254704"/>
                </a:moveTo>
                <a:cubicBezTo>
                  <a:pt x="-28483" y="96466"/>
                  <a:pt x="105839" y="3076"/>
                  <a:pt x="254704" y="0"/>
                </a:cubicBezTo>
                <a:cubicBezTo>
                  <a:pt x="493585" y="-19704"/>
                  <a:pt x="736572" y="25537"/>
                  <a:pt x="1031740" y="0"/>
                </a:cubicBezTo>
                <a:cubicBezTo>
                  <a:pt x="1326908" y="-25537"/>
                  <a:pt x="1387129" y="19368"/>
                  <a:pt x="1665638" y="0"/>
                </a:cubicBezTo>
                <a:cubicBezTo>
                  <a:pt x="1944147" y="-19368"/>
                  <a:pt x="2097154" y="-19043"/>
                  <a:pt x="2251823" y="0"/>
                </a:cubicBezTo>
                <a:cubicBezTo>
                  <a:pt x="2406493" y="19043"/>
                  <a:pt x="2749680" y="-27566"/>
                  <a:pt x="2981147" y="0"/>
                </a:cubicBezTo>
                <a:cubicBezTo>
                  <a:pt x="3212614" y="27566"/>
                  <a:pt x="3370149" y="25223"/>
                  <a:pt x="3615045" y="0"/>
                </a:cubicBezTo>
                <a:cubicBezTo>
                  <a:pt x="3859941" y="-25223"/>
                  <a:pt x="4189986" y="36880"/>
                  <a:pt x="4392081" y="0"/>
                </a:cubicBezTo>
                <a:cubicBezTo>
                  <a:pt x="4594176" y="-36880"/>
                  <a:pt x="4713863" y="15541"/>
                  <a:pt x="5025979" y="0"/>
                </a:cubicBezTo>
                <a:cubicBezTo>
                  <a:pt x="5151659" y="24795"/>
                  <a:pt x="5264897" y="95726"/>
                  <a:pt x="5280683" y="254704"/>
                </a:cubicBezTo>
                <a:cubicBezTo>
                  <a:pt x="5298264" y="363001"/>
                  <a:pt x="5272013" y="578794"/>
                  <a:pt x="5280683" y="743720"/>
                </a:cubicBezTo>
                <a:cubicBezTo>
                  <a:pt x="5289353" y="908646"/>
                  <a:pt x="5295195" y="1118814"/>
                  <a:pt x="5280683" y="1273488"/>
                </a:cubicBezTo>
                <a:cubicBezTo>
                  <a:pt x="5298186" y="1396862"/>
                  <a:pt x="5186290" y="1515527"/>
                  <a:pt x="5025979" y="1528192"/>
                </a:cubicBezTo>
                <a:cubicBezTo>
                  <a:pt x="4759352" y="1533579"/>
                  <a:pt x="4492005" y="1556468"/>
                  <a:pt x="4344368" y="1528192"/>
                </a:cubicBezTo>
                <a:cubicBezTo>
                  <a:pt x="4196731" y="1499916"/>
                  <a:pt x="4006632" y="1512100"/>
                  <a:pt x="3758183" y="1528192"/>
                </a:cubicBezTo>
                <a:cubicBezTo>
                  <a:pt x="3509735" y="1544284"/>
                  <a:pt x="3263765" y="1505368"/>
                  <a:pt x="3076572" y="1528192"/>
                </a:cubicBezTo>
                <a:cubicBezTo>
                  <a:pt x="2889379" y="1551016"/>
                  <a:pt x="2601888" y="1532711"/>
                  <a:pt x="2299536" y="1528192"/>
                </a:cubicBezTo>
                <a:cubicBezTo>
                  <a:pt x="1997184" y="1523673"/>
                  <a:pt x="1911377" y="1514880"/>
                  <a:pt x="1617925" y="1528192"/>
                </a:cubicBezTo>
                <a:cubicBezTo>
                  <a:pt x="1324473" y="1541504"/>
                  <a:pt x="1287928" y="1554884"/>
                  <a:pt x="1079453" y="1528192"/>
                </a:cubicBezTo>
                <a:cubicBezTo>
                  <a:pt x="870978" y="1501500"/>
                  <a:pt x="441352" y="1500672"/>
                  <a:pt x="254704" y="1528192"/>
                </a:cubicBezTo>
                <a:cubicBezTo>
                  <a:pt x="143670" y="1510613"/>
                  <a:pt x="-15522" y="1438799"/>
                  <a:pt x="0" y="1273488"/>
                </a:cubicBezTo>
                <a:cubicBezTo>
                  <a:pt x="20092" y="1137150"/>
                  <a:pt x="15522" y="924864"/>
                  <a:pt x="0" y="774284"/>
                </a:cubicBezTo>
                <a:cubicBezTo>
                  <a:pt x="-15522" y="623704"/>
                  <a:pt x="7333" y="400360"/>
                  <a:pt x="0" y="254704"/>
                </a:cubicBezTo>
                <a:close/>
              </a:path>
            </a:pathLst>
          </a:custGeom>
          <a:solidFill>
            <a:srgbClr val="FFF6BA"/>
          </a:solidFill>
          <a:ln>
            <a:solidFill>
              <a:srgbClr val="5A5C5E"/>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i="1" dirty="0">
              <a:solidFill>
                <a:schemeClr val="tx1">
                  <a:lumMod val="65000"/>
                  <a:lumOff val="35000"/>
                </a:schemeClr>
              </a:solidFill>
              <a:latin typeface="Constantia" panose="02030602050306030303" pitchFamily="18" charset="0"/>
              <a:cs typeface="Biome" panose="020B0502040204020203" pitchFamily="34" charset="0"/>
            </a:endParaRPr>
          </a:p>
          <a:p>
            <a:r>
              <a:rPr lang="en-US" i="1" dirty="0">
                <a:solidFill>
                  <a:schemeClr val="tx1">
                    <a:lumMod val="65000"/>
                    <a:lumOff val="35000"/>
                  </a:schemeClr>
                </a:solidFill>
                <a:latin typeface="Constantia" panose="02030602050306030303" pitchFamily="18" charset="0"/>
                <a:cs typeface="Biome" panose="020B0502040204020203" pitchFamily="34" charset="0"/>
              </a:rPr>
              <a:t>Even though the exact numbers vary, weather variables have the same relevant relationship for pleasant and unpleasant days, so scaling should be beneficial.</a:t>
            </a:r>
            <a:endParaRPr lang="en-US" dirty="0">
              <a:solidFill>
                <a:schemeClr val="tx1">
                  <a:lumMod val="65000"/>
                  <a:lumOff val="35000"/>
                </a:schemeClr>
              </a:solidFill>
              <a:latin typeface="Constantia" panose="02030602050306030303" pitchFamily="18" charset="0"/>
              <a:cs typeface="Biome" panose="020B0502040204020203" pitchFamily="34" charset="0"/>
            </a:endParaRPr>
          </a:p>
          <a:p>
            <a:endParaRPr lang="en-US" b="1" dirty="0">
              <a:solidFill>
                <a:schemeClr val="tx1">
                  <a:lumMod val="65000"/>
                  <a:lumOff val="35000"/>
                </a:schemeClr>
              </a:solidFill>
              <a:latin typeface="Constantia" panose="02030602050306030303" pitchFamily="18" charset="0"/>
              <a:cs typeface="Biome" panose="020B0502040204020203" pitchFamily="34" charset="0"/>
            </a:endParaRPr>
          </a:p>
        </p:txBody>
      </p:sp>
      <p:sp>
        <p:nvSpPr>
          <p:cNvPr id="8" name="Title 1">
            <a:extLst>
              <a:ext uri="{FF2B5EF4-FFF2-40B4-BE49-F238E27FC236}">
                <a16:creationId xmlns:a16="http://schemas.microsoft.com/office/drawing/2014/main" id="{F3DD6ECF-6D37-BC79-BDAD-58FCCFABAFD7}"/>
              </a:ext>
            </a:extLst>
          </p:cNvPr>
          <p:cNvSpPr txBox="1">
            <a:spLocks/>
          </p:cNvSpPr>
          <p:nvPr/>
        </p:nvSpPr>
        <p:spPr>
          <a:xfrm>
            <a:off x="2273752" y="77629"/>
            <a:ext cx="76444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2">
                      <a:lumMod val="90000"/>
                      <a:lumOff val="10000"/>
                    </a:schemeClr>
                  </a:solidFill>
                </a:ln>
                <a:solidFill>
                  <a:schemeClr val="bg1"/>
                </a:solidFill>
                <a:effectLst>
                  <a:innerShdw blurRad="63500" dist="50800" dir="16200000">
                    <a:prstClr val="black">
                      <a:alpha val="50000"/>
                    </a:prstClr>
                  </a:innerShdw>
                </a:effectLst>
                <a:latin typeface="Constantia" panose="02030602050306030303" pitchFamily="18" charset="0"/>
              </a:rPr>
              <a:t>Data Exploration</a:t>
            </a:r>
          </a:p>
        </p:txBody>
      </p:sp>
      <p:pic>
        <p:nvPicPr>
          <p:cNvPr id="10" name="Picture 9">
            <a:extLst>
              <a:ext uri="{FF2B5EF4-FFF2-40B4-BE49-F238E27FC236}">
                <a16:creationId xmlns:a16="http://schemas.microsoft.com/office/drawing/2014/main" id="{5B04E1C5-A700-64C8-4602-911DA161AA36}"/>
              </a:ext>
            </a:extLst>
          </p:cNvPr>
          <p:cNvPicPr>
            <a:picLocks noChangeAspect="1"/>
          </p:cNvPicPr>
          <p:nvPr/>
        </p:nvPicPr>
        <p:blipFill rotWithShape="1">
          <a:blip r:embed="rId3">
            <a:extLst>
              <a:ext uri="{28A0092B-C50C-407E-A947-70E740481C1C}">
                <a14:useLocalDpi xmlns:a14="http://schemas.microsoft.com/office/drawing/2010/main" val="0"/>
              </a:ext>
            </a:extLst>
          </a:blip>
          <a:srcRect l="755" r="755"/>
          <a:stretch/>
        </p:blipFill>
        <p:spPr bwMode="auto">
          <a:xfrm>
            <a:off x="6172199" y="2365865"/>
            <a:ext cx="5943600" cy="2030819"/>
          </a:xfrm>
          <a:prstGeom prst="rect">
            <a:avLst/>
          </a:prstGeom>
          <a:noFill/>
          <a:ln>
            <a:noFill/>
          </a:ln>
        </p:spPr>
      </p:pic>
      <p:pic>
        <p:nvPicPr>
          <p:cNvPr id="13" name="Picture 12">
            <a:extLst>
              <a:ext uri="{FF2B5EF4-FFF2-40B4-BE49-F238E27FC236}">
                <a16:creationId xmlns:a16="http://schemas.microsoft.com/office/drawing/2014/main" id="{EB03D2FC-5CFF-531C-4878-F886DB518E52}"/>
              </a:ext>
            </a:extLst>
          </p:cNvPr>
          <p:cNvPicPr>
            <a:picLocks noChangeAspect="1"/>
          </p:cNvPicPr>
          <p:nvPr/>
        </p:nvPicPr>
        <p:blipFill>
          <a:blip r:embed="rId4"/>
          <a:stretch>
            <a:fillRect/>
          </a:stretch>
        </p:blipFill>
        <p:spPr>
          <a:xfrm>
            <a:off x="6172199" y="4504245"/>
            <a:ext cx="4004368" cy="1947387"/>
          </a:xfrm>
          <a:prstGeom prst="rect">
            <a:avLst/>
          </a:prstGeom>
        </p:spPr>
      </p:pic>
      <p:pic>
        <p:nvPicPr>
          <p:cNvPr id="4" name="Picture 3">
            <a:extLst>
              <a:ext uri="{FF2B5EF4-FFF2-40B4-BE49-F238E27FC236}">
                <a16:creationId xmlns:a16="http://schemas.microsoft.com/office/drawing/2014/main" id="{EE1F0C81-7E2F-D677-E284-7E2C8D3DC891}"/>
              </a:ext>
            </a:extLst>
          </p:cNvPr>
          <p:cNvPicPr>
            <a:picLocks noChangeAspect="1"/>
          </p:cNvPicPr>
          <p:nvPr/>
        </p:nvPicPr>
        <p:blipFill rotWithShape="1">
          <a:blip r:embed="rId5">
            <a:extLst>
              <a:ext uri="{28A0092B-C50C-407E-A947-70E740481C1C}">
                <a14:useLocalDpi xmlns:a14="http://schemas.microsoft.com/office/drawing/2010/main" val="0"/>
              </a:ext>
            </a:extLst>
          </a:blip>
          <a:srcRect l="265" r="265"/>
          <a:stretch/>
        </p:blipFill>
        <p:spPr bwMode="auto">
          <a:xfrm>
            <a:off x="6172199" y="4504245"/>
            <a:ext cx="5943600" cy="2030819"/>
          </a:xfrm>
          <a:prstGeom prst="rect">
            <a:avLst/>
          </a:prstGeom>
          <a:noFill/>
          <a:ln>
            <a:noFill/>
          </a:ln>
        </p:spPr>
      </p:pic>
      <p:pic>
        <p:nvPicPr>
          <p:cNvPr id="9" name="Picture 8">
            <a:extLst>
              <a:ext uri="{FF2B5EF4-FFF2-40B4-BE49-F238E27FC236}">
                <a16:creationId xmlns:a16="http://schemas.microsoft.com/office/drawing/2014/main" id="{FAD616D6-789D-B6A0-D7E3-4A01592AE5EB}"/>
              </a:ext>
            </a:extLst>
          </p:cNvPr>
          <p:cNvPicPr>
            <a:picLocks noChangeAspect="1"/>
          </p:cNvPicPr>
          <p:nvPr/>
        </p:nvPicPr>
        <p:blipFill>
          <a:blip r:embed="rId6"/>
          <a:stretch>
            <a:fillRect/>
          </a:stretch>
        </p:blipFill>
        <p:spPr>
          <a:xfrm>
            <a:off x="6172199" y="4504245"/>
            <a:ext cx="4004368" cy="1999982"/>
          </a:xfrm>
          <a:prstGeom prst="rect">
            <a:avLst/>
          </a:prstGeom>
        </p:spPr>
      </p:pic>
      <p:pic>
        <p:nvPicPr>
          <p:cNvPr id="12" name="Picture 11">
            <a:extLst>
              <a:ext uri="{FF2B5EF4-FFF2-40B4-BE49-F238E27FC236}">
                <a16:creationId xmlns:a16="http://schemas.microsoft.com/office/drawing/2014/main" id="{ABF3BF64-6FDB-80A5-8869-BC64BA1B7E44}"/>
              </a:ext>
            </a:extLst>
          </p:cNvPr>
          <p:cNvPicPr>
            <a:picLocks noChangeAspect="1"/>
          </p:cNvPicPr>
          <p:nvPr/>
        </p:nvPicPr>
        <p:blipFill rotWithShape="1">
          <a:blip r:embed="rId7"/>
          <a:srcRect r="5618"/>
          <a:stretch/>
        </p:blipFill>
        <p:spPr>
          <a:xfrm>
            <a:off x="10176568" y="4519663"/>
            <a:ext cx="1939231" cy="2015401"/>
          </a:xfrm>
          <a:prstGeom prst="rect">
            <a:avLst/>
          </a:prstGeom>
        </p:spPr>
      </p:pic>
    </p:spTree>
    <p:extLst>
      <p:ext uri="{BB962C8B-B14F-4D97-AF65-F5344CB8AC3E}">
        <p14:creationId xmlns:p14="http://schemas.microsoft.com/office/powerpoint/2010/main" val="1076612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weather forecast&#10;&#10;Description automatically generated">
            <a:extLst>
              <a:ext uri="{FF2B5EF4-FFF2-40B4-BE49-F238E27FC236}">
                <a16:creationId xmlns:a16="http://schemas.microsoft.com/office/drawing/2014/main" id="{252E7BFD-D125-08CC-460C-04AA8D265E5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3810" t="11866" r="22775" b="17867"/>
          <a:stretch/>
        </p:blipFill>
        <p:spPr>
          <a:xfrm>
            <a:off x="-1" y="0"/>
            <a:ext cx="12192001" cy="6858000"/>
          </a:xfrm>
          <a:prstGeom prst="rect">
            <a:avLst/>
          </a:prstGeom>
        </p:spPr>
      </p:pic>
      <p:sp>
        <p:nvSpPr>
          <p:cNvPr id="6" name="Rectangle: Rounded Corners 5">
            <a:extLst>
              <a:ext uri="{FF2B5EF4-FFF2-40B4-BE49-F238E27FC236}">
                <a16:creationId xmlns:a16="http://schemas.microsoft.com/office/drawing/2014/main" id="{FE4D8885-40C2-0253-8545-076E9B3D31D7}"/>
              </a:ext>
            </a:extLst>
          </p:cNvPr>
          <p:cNvSpPr/>
          <p:nvPr/>
        </p:nvSpPr>
        <p:spPr>
          <a:xfrm>
            <a:off x="6243488" y="1233338"/>
            <a:ext cx="5740923" cy="4444448"/>
          </a:xfrm>
          <a:custGeom>
            <a:avLst/>
            <a:gdLst>
              <a:gd name="connsiteX0" fmla="*/ 0 w 5740923"/>
              <a:gd name="connsiteY0" fmla="*/ 740756 h 4444448"/>
              <a:gd name="connsiteX1" fmla="*/ 740756 w 5740923"/>
              <a:gd name="connsiteY1" fmla="*/ 0 h 4444448"/>
              <a:gd name="connsiteX2" fmla="*/ 1434432 w 5740923"/>
              <a:gd name="connsiteY2" fmla="*/ 0 h 4444448"/>
              <a:gd name="connsiteX3" fmla="*/ 1957731 w 5740923"/>
              <a:gd name="connsiteY3" fmla="*/ 0 h 4444448"/>
              <a:gd name="connsiteX4" fmla="*/ 2608812 w 5740923"/>
              <a:gd name="connsiteY4" fmla="*/ 0 h 4444448"/>
              <a:gd name="connsiteX5" fmla="*/ 3259893 w 5740923"/>
              <a:gd name="connsiteY5" fmla="*/ 0 h 4444448"/>
              <a:gd name="connsiteX6" fmla="*/ 3868381 w 5740923"/>
              <a:gd name="connsiteY6" fmla="*/ 0 h 4444448"/>
              <a:gd name="connsiteX7" fmla="*/ 4391680 w 5740923"/>
              <a:gd name="connsiteY7" fmla="*/ 0 h 4444448"/>
              <a:gd name="connsiteX8" fmla="*/ 5000167 w 5740923"/>
              <a:gd name="connsiteY8" fmla="*/ 0 h 4444448"/>
              <a:gd name="connsiteX9" fmla="*/ 5740923 w 5740923"/>
              <a:gd name="connsiteY9" fmla="*/ 740756 h 4444448"/>
              <a:gd name="connsiteX10" fmla="*/ 5740923 w 5740923"/>
              <a:gd name="connsiteY10" fmla="*/ 1274084 h 4444448"/>
              <a:gd name="connsiteX11" fmla="*/ 5740923 w 5740923"/>
              <a:gd name="connsiteY11" fmla="*/ 1866672 h 4444448"/>
              <a:gd name="connsiteX12" fmla="*/ 5740923 w 5740923"/>
              <a:gd name="connsiteY12" fmla="*/ 2459259 h 4444448"/>
              <a:gd name="connsiteX13" fmla="*/ 5740923 w 5740923"/>
              <a:gd name="connsiteY13" fmla="*/ 2992587 h 4444448"/>
              <a:gd name="connsiteX14" fmla="*/ 5740923 w 5740923"/>
              <a:gd name="connsiteY14" fmla="*/ 3703692 h 4444448"/>
              <a:gd name="connsiteX15" fmla="*/ 5000167 w 5740923"/>
              <a:gd name="connsiteY15" fmla="*/ 4444448 h 4444448"/>
              <a:gd name="connsiteX16" fmla="*/ 4434274 w 5740923"/>
              <a:gd name="connsiteY16" fmla="*/ 4444448 h 4444448"/>
              <a:gd name="connsiteX17" fmla="*/ 3740598 w 5740923"/>
              <a:gd name="connsiteY17" fmla="*/ 4444448 h 4444448"/>
              <a:gd name="connsiteX18" fmla="*/ 3132111 w 5740923"/>
              <a:gd name="connsiteY18" fmla="*/ 4444448 h 4444448"/>
              <a:gd name="connsiteX19" fmla="*/ 2523624 w 5740923"/>
              <a:gd name="connsiteY19" fmla="*/ 4444448 h 4444448"/>
              <a:gd name="connsiteX20" fmla="*/ 2000325 w 5740923"/>
              <a:gd name="connsiteY20" fmla="*/ 4444448 h 4444448"/>
              <a:gd name="connsiteX21" fmla="*/ 1349243 w 5740923"/>
              <a:gd name="connsiteY21" fmla="*/ 4444448 h 4444448"/>
              <a:gd name="connsiteX22" fmla="*/ 740756 w 5740923"/>
              <a:gd name="connsiteY22" fmla="*/ 4444448 h 4444448"/>
              <a:gd name="connsiteX23" fmla="*/ 0 w 5740923"/>
              <a:gd name="connsiteY23" fmla="*/ 3703692 h 4444448"/>
              <a:gd name="connsiteX24" fmla="*/ 0 w 5740923"/>
              <a:gd name="connsiteY24" fmla="*/ 3170364 h 4444448"/>
              <a:gd name="connsiteX25" fmla="*/ 0 w 5740923"/>
              <a:gd name="connsiteY25" fmla="*/ 2577776 h 4444448"/>
              <a:gd name="connsiteX26" fmla="*/ 0 w 5740923"/>
              <a:gd name="connsiteY26" fmla="*/ 2074077 h 4444448"/>
              <a:gd name="connsiteX27" fmla="*/ 0 w 5740923"/>
              <a:gd name="connsiteY27" fmla="*/ 1422231 h 4444448"/>
              <a:gd name="connsiteX28" fmla="*/ 0 w 5740923"/>
              <a:gd name="connsiteY28" fmla="*/ 740756 h 444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40923" h="4444448" fill="none" extrusionOk="0">
                <a:moveTo>
                  <a:pt x="0" y="740756"/>
                </a:moveTo>
                <a:cubicBezTo>
                  <a:pt x="26839" y="427573"/>
                  <a:pt x="287887" y="-7177"/>
                  <a:pt x="740756" y="0"/>
                </a:cubicBezTo>
                <a:cubicBezTo>
                  <a:pt x="959352" y="2261"/>
                  <a:pt x="1291066" y="-1713"/>
                  <a:pt x="1434432" y="0"/>
                </a:cubicBezTo>
                <a:cubicBezTo>
                  <a:pt x="1577798" y="1713"/>
                  <a:pt x="1812364" y="9032"/>
                  <a:pt x="1957731" y="0"/>
                </a:cubicBezTo>
                <a:cubicBezTo>
                  <a:pt x="2103098" y="-9032"/>
                  <a:pt x="2343833" y="-17653"/>
                  <a:pt x="2608812" y="0"/>
                </a:cubicBezTo>
                <a:cubicBezTo>
                  <a:pt x="2873791" y="17653"/>
                  <a:pt x="2939246" y="26302"/>
                  <a:pt x="3259893" y="0"/>
                </a:cubicBezTo>
                <a:cubicBezTo>
                  <a:pt x="3580540" y="-26302"/>
                  <a:pt x="3690589" y="29758"/>
                  <a:pt x="3868381" y="0"/>
                </a:cubicBezTo>
                <a:cubicBezTo>
                  <a:pt x="4046173" y="-29758"/>
                  <a:pt x="4145116" y="-13652"/>
                  <a:pt x="4391680" y="0"/>
                </a:cubicBezTo>
                <a:cubicBezTo>
                  <a:pt x="4638244" y="13652"/>
                  <a:pt x="4738298" y="-11555"/>
                  <a:pt x="5000167" y="0"/>
                </a:cubicBezTo>
                <a:cubicBezTo>
                  <a:pt x="5373800" y="95369"/>
                  <a:pt x="5777570" y="245003"/>
                  <a:pt x="5740923" y="740756"/>
                </a:cubicBezTo>
                <a:cubicBezTo>
                  <a:pt x="5763864" y="916684"/>
                  <a:pt x="5737725" y="1039856"/>
                  <a:pt x="5740923" y="1274084"/>
                </a:cubicBezTo>
                <a:cubicBezTo>
                  <a:pt x="5744121" y="1508312"/>
                  <a:pt x="5742514" y="1732945"/>
                  <a:pt x="5740923" y="1866672"/>
                </a:cubicBezTo>
                <a:cubicBezTo>
                  <a:pt x="5739332" y="2000399"/>
                  <a:pt x="5726939" y="2305795"/>
                  <a:pt x="5740923" y="2459259"/>
                </a:cubicBezTo>
                <a:cubicBezTo>
                  <a:pt x="5754907" y="2612723"/>
                  <a:pt x="5762189" y="2870351"/>
                  <a:pt x="5740923" y="2992587"/>
                </a:cubicBezTo>
                <a:cubicBezTo>
                  <a:pt x="5719657" y="3114823"/>
                  <a:pt x="5738578" y="3494685"/>
                  <a:pt x="5740923" y="3703692"/>
                </a:cubicBezTo>
                <a:cubicBezTo>
                  <a:pt x="5713660" y="4059079"/>
                  <a:pt x="5454284" y="4482245"/>
                  <a:pt x="5000167" y="4444448"/>
                </a:cubicBezTo>
                <a:cubicBezTo>
                  <a:pt x="4873351" y="4456886"/>
                  <a:pt x="4635969" y="4434982"/>
                  <a:pt x="4434274" y="4444448"/>
                </a:cubicBezTo>
                <a:cubicBezTo>
                  <a:pt x="4232579" y="4453914"/>
                  <a:pt x="3941967" y="4416154"/>
                  <a:pt x="3740598" y="4444448"/>
                </a:cubicBezTo>
                <a:cubicBezTo>
                  <a:pt x="3539229" y="4472742"/>
                  <a:pt x="3330589" y="4436667"/>
                  <a:pt x="3132111" y="4444448"/>
                </a:cubicBezTo>
                <a:cubicBezTo>
                  <a:pt x="2933633" y="4452229"/>
                  <a:pt x="2705016" y="4474141"/>
                  <a:pt x="2523624" y="4444448"/>
                </a:cubicBezTo>
                <a:cubicBezTo>
                  <a:pt x="2342232" y="4414755"/>
                  <a:pt x="2201709" y="4465981"/>
                  <a:pt x="2000325" y="4444448"/>
                </a:cubicBezTo>
                <a:cubicBezTo>
                  <a:pt x="1798941" y="4422915"/>
                  <a:pt x="1513349" y="4450604"/>
                  <a:pt x="1349243" y="4444448"/>
                </a:cubicBezTo>
                <a:cubicBezTo>
                  <a:pt x="1185137" y="4438292"/>
                  <a:pt x="951066" y="4472935"/>
                  <a:pt x="740756" y="4444448"/>
                </a:cubicBezTo>
                <a:cubicBezTo>
                  <a:pt x="362244" y="4467633"/>
                  <a:pt x="-5341" y="4198770"/>
                  <a:pt x="0" y="3703692"/>
                </a:cubicBezTo>
                <a:cubicBezTo>
                  <a:pt x="-5715" y="3580998"/>
                  <a:pt x="21548" y="3410713"/>
                  <a:pt x="0" y="3170364"/>
                </a:cubicBezTo>
                <a:cubicBezTo>
                  <a:pt x="-21548" y="2930015"/>
                  <a:pt x="-16124" y="2832714"/>
                  <a:pt x="0" y="2577776"/>
                </a:cubicBezTo>
                <a:cubicBezTo>
                  <a:pt x="16124" y="2322838"/>
                  <a:pt x="19771" y="2201618"/>
                  <a:pt x="0" y="2074077"/>
                </a:cubicBezTo>
                <a:cubicBezTo>
                  <a:pt x="-19771" y="1946536"/>
                  <a:pt x="1172" y="1589565"/>
                  <a:pt x="0" y="1422231"/>
                </a:cubicBezTo>
                <a:cubicBezTo>
                  <a:pt x="-1172" y="1254897"/>
                  <a:pt x="-7159" y="948321"/>
                  <a:pt x="0" y="740756"/>
                </a:cubicBezTo>
                <a:close/>
              </a:path>
              <a:path w="5740923" h="4444448" stroke="0" extrusionOk="0">
                <a:moveTo>
                  <a:pt x="0" y="740756"/>
                </a:moveTo>
                <a:cubicBezTo>
                  <a:pt x="42024" y="329008"/>
                  <a:pt x="389083" y="-39346"/>
                  <a:pt x="740756" y="0"/>
                </a:cubicBezTo>
                <a:cubicBezTo>
                  <a:pt x="1012148" y="-17668"/>
                  <a:pt x="1216277" y="-19513"/>
                  <a:pt x="1349243" y="0"/>
                </a:cubicBezTo>
                <a:cubicBezTo>
                  <a:pt x="1482209" y="19513"/>
                  <a:pt x="1803001" y="11612"/>
                  <a:pt x="2000325" y="0"/>
                </a:cubicBezTo>
                <a:cubicBezTo>
                  <a:pt x="2197649" y="-11612"/>
                  <a:pt x="2296131" y="-9291"/>
                  <a:pt x="2481030" y="0"/>
                </a:cubicBezTo>
                <a:cubicBezTo>
                  <a:pt x="2665929" y="9291"/>
                  <a:pt x="2790415" y="-7232"/>
                  <a:pt x="3089517" y="0"/>
                </a:cubicBezTo>
                <a:cubicBezTo>
                  <a:pt x="3388619" y="7232"/>
                  <a:pt x="3403224" y="-2321"/>
                  <a:pt x="3570222" y="0"/>
                </a:cubicBezTo>
                <a:cubicBezTo>
                  <a:pt x="3737221" y="2321"/>
                  <a:pt x="3992630" y="4671"/>
                  <a:pt x="4178709" y="0"/>
                </a:cubicBezTo>
                <a:cubicBezTo>
                  <a:pt x="4364788" y="-4671"/>
                  <a:pt x="4642277" y="-31393"/>
                  <a:pt x="5000167" y="0"/>
                </a:cubicBezTo>
                <a:cubicBezTo>
                  <a:pt x="5468577" y="-26057"/>
                  <a:pt x="5749012" y="359083"/>
                  <a:pt x="5740923" y="740756"/>
                </a:cubicBezTo>
                <a:cubicBezTo>
                  <a:pt x="5734719" y="943406"/>
                  <a:pt x="5745957" y="1176198"/>
                  <a:pt x="5740923" y="1392602"/>
                </a:cubicBezTo>
                <a:cubicBezTo>
                  <a:pt x="5735889" y="1609006"/>
                  <a:pt x="5712372" y="1780709"/>
                  <a:pt x="5740923" y="2014818"/>
                </a:cubicBezTo>
                <a:cubicBezTo>
                  <a:pt x="5769474" y="2248927"/>
                  <a:pt x="5758242" y="2295757"/>
                  <a:pt x="5740923" y="2548147"/>
                </a:cubicBezTo>
                <a:cubicBezTo>
                  <a:pt x="5723604" y="2800537"/>
                  <a:pt x="5711352" y="2876669"/>
                  <a:pt x="5740923" y="3140734"/>
                </a:cubicBezTo>
                <a:cubicBezTo>
                  <a:pt x="5770494" y="3404799"/>
                  <a:pt x="5742734" y="3571809"/>
                  <a:pt x="5740923" y="3703692"/>
                </a:cubicBezTo>
                <a:cubicBezTo>
                  <a:pt x="5738043" y="4154850"/>
                  <a:pt x="5463630" y="4404391"/>
                  <a:pt x="5000167" y="4444448"/>
                </a:cubicBezTo>
                <a:cubicBezTo>
                  <a:pt x="4829568" y="4451421"/>
                  <a:pt x="4545777" y="4467410"/>
                  <a:pt x="4306491" y="4444448"/>
                </a:cubicBezTo>
                <a:cubicBezTo>
                  <a:pt x="4067205" y="4421486"/>
                  <a:pt x="3843108" y="4414727"/>
                  <a:pt x="3612816" y="4444448"/>
                </a:cubicBezTo>
                <a:cubicBezTo>
                  <a:pt x="3382524" y="4474169"/>
                  <a:pt x="3225648" y="4420223"/>
                  <a:pt x="3004329" y="4444448"/>
                </a:cubicBezTo>
                <a:cubicBezTo>
                  <a:pt x="2783010" y="4468673"/>
                  <a:pt x="2571174" y="4466382"/>
                  <a:pt x="2438436" y="4444448"/>
                </a:cubicBezTo>
                <a:cubicBezTo>
                  <a:pt x="2305698" y="4422514"/>
                  <a:pt x="2176611" y="4440058"/>
                  <a:pt x="1957731" y="4444448"/>
                </a:cubicBezTo>
                <a:cubicBezTo>
                  <a:pt x="1738851" y="4448838"/>
                  <a:pt x="1563679" y="4467255"/>
                  <a:pt x="1349243" y="4444448"/>
                </a:cubicBezTo>
                <a:cubicBezTo>
                  <a:pt x="1134807" y="4421641"/>
                  <a:pt x="1007801" y="4441651"/>
                  <a:pt x="740756" y="4444448"/>
                </a:cubicBezTo>
                <a:cubicBezTo>
                  <a:pt x="304330" y="4405078"/>
                  <a:pt x="-72779" y="4109971"/>
                  <a:pt x="0" y="3703692"/>
                </a:cubicBezTo>
                <a:cubicBezTo>
                  <a:pt x="-1720" y="3557005"/>
                  <a:pt x="9759" y="3283403"/>
                  <a:pt x="0" y="3170364"/>
                </a:cubicBezTo>
                <a:cubicBezTo>
                  <a:pt x="-9759" y="3057325"/>
                  <a:pt x="11121" y="2847442"/>
                  <a:pt x="0" y="2637035"/>
                </a:cubicBezTo>
                <a:cubicBezTo>
                  <a:pt x="-11121" y="2426628"/>
                  <a:pt x="30650" y="2170969"/>
                  <a:pt x="0" y="1985189"/>
                </a:cubicBezTo>
                <a:cubicBezTo>
                  <a:pt x="-30650" y="1799409"/>
                  <a:pt x="3213" y="1588017"/>
                  <a:pt x="0" y="1333343"/>
                </a:cubicBezTo>
                <a:cubicBezTo>
                  <a:pt x="-3213" y="1078669"/>
                  <a:pt x="-22001" y="965030"/>
                  <a:pt x="0" y="740756"/>
                </a:cubicBezTo>
                <a:close/>
              </a:path>
            </a:pathLst>
          </a:custGeom>
          <a:solidFill>
            <a:srgbClr val="C1D6E8"/>
          </a:solidFill>
          <a:ln>
            <a:solidFill>
              <a:srgbClr val="5A5C5E"/>
            </a:solidFill>
            <a:extLst>
              <a:ext uri="{C807C97D-BFC1-408E-A445-0C87EB9F89A2}">
                <ask:lineSketchStyleProps xmlns:ask="http://schemas.microsoft.com/office/drawing/2018/sketchyshapes" sd="2367171527">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u="sng" dirty="0">
                <a:solidFill>
                  <a:schemeClr val="tx1">
                    <a:lumMod val="65000"/>
                    <a:lumOff val="35000"/>
                  </a:schemeClr>
                </a:solidFill>
                <a:latin typeface="Constantia" panose="02030602050306030303" pitchFamily="18" charset="0"/>
                <a:cs typeface="Biome" panose="020B0502040204020203" pitchFamily="34" charset="0"/>
              </a:rPr>
              <a:t>Data Bias</a:t>
            </a:r>
          </a:p>
          <a:p>
            <a:r>
              <a:rPr lang="en-US" b="1" u="sng" dirty="0">
                <a:solidFill>
                  <a:schemeClr val="tx1">
                    <a:lumMod val="65000"/>
                    <a:lumOff val="35000"/>
                  </a:schemeClr>
                </a:solidFill>
                <a:latin typeface="Constantia" panose="02030602050306030303" pitchFamily="18" charset="0"/>
                <a:cs typeface="Biome" panose="020B0502040204020203" pitchFamily="34" charset="0"/>
              </a:rPr>
              <a:t>Location Bias</a:t>
            </a:r>
            <a:r>
              <a:rPr lang="en-US" b="1" dirty="0">
                <a:solidFill>
                  <a:schemeClr val="tx1">
                    <a:lumMod val="65000"/>
                    <a:lumOff val="35000"/>
                  </a:schemeClr>
                </a:solidFill>
                <a:latin typeface="Constantia" panose="02030602050306030303" pitchFamily="18" charset="0"/>
                <a:cs typeface="Biome" panose="020B0502040204020203" pitchFamily="34" charset="0"/>
              </a:rPr>
              <a:t>: </a:t>
            </a:r>
            <a:r>
              <a:rPr lang="en-US" dirty="0">
                <a:solidFill>
                  <a:schemeClr val="tx1">
                    <a:lumMod val="65000"/>
                    <a:lumOff val="35000"/>
                  </a:schemeClr>
                </a:solidFill>
                <a:latin typeface="Constantia" panose="02030602050306030303" pitchFamily="18" charset="0"/>
                <a:cs typeface="Biome" panose="020B0502040204020203" pitchFamily="34" charset="0"/>
              </a:rPr>
              <a:t>Data was collected by European Climate Assessment &amp; contains information focused on Europe and the Mediterranean, so may not be applicable to the rest of the globe.</a:t>
            </a:r>
          </a:p>
          <a:p>
            <a:endParaRPr lang="en-US" b="1" dirty="0">
              <a:solidFill>
                <a:schemeClr val="tx1">
                  <a:lumMod val="65000"/>
                  <a:lumOff val="35000"/>
                </a:schemeClr>
              </a:solidFill>
              <a:latin typeface="Constantia" panose="02030602050306030303" pitchFamily="18" charset="0"/>
              <a:cs typeface="Biome" panose="020B0502040204020203" pitchFamily="34" charset="0"/>
            </a:endParaRPr>
          </a:p>
          <a:p>
            <a:r>
              <a:rPr lang="en-US" b="1" u="sng" dirty="0">
                <a:solidFill>
                  <a:schemeClr val="tx1">
                    <a:lumMod val="65000"/>
                    <a:lumOff val="35000"/>
                  </a:schemeClr>
                </a:solidFill>
                <a:latin typeface="Constantia" panose="02030602050306030303" pitchFamily="18" charset="0"/>
                <a:cs typeface="Biome" panose="020B0502040204020203" pitchFamily="34" charset="0"/>
              </a:rPr>
              <a:t>Temporal Bias</a:t>
            </a:r>
            <a:r>
              <a:rPr lang="en-US" b="1" dirty="0">
                <a:solidFill>
                  <a:schemeClr val="tx1">
                    <a:lumMod val="65000"/>
                    <a:lumOff val="35000"/>
                  </a:schemeClr>
                </a:solidFill>
                <a:latin typeface="Constantia" panose="02030602050306030303" pitchFamily="18" charset="0"/>
                <a:cs typeface="Biome" panose="020B0502040204020203" pitchFamily="34" charset="0"/>
              </a:rPr>
              <a:t>: </a:t>
            </a:r>
            <a:r>
              <a:rPr lang="en-US" dirty="0">
                <a:solidFill>
                  <a:schemeClr val="tx1">
                    <a:lumMod val="65000"/>
                    <a:lumOff val="35000"/>
                  </a:schemeClr>
                </a:solidFill>
                <a:latin typeface="Constantia" panose="02030602050306030303" pitchFamily="18" charset="0"/>
                <a:cs typeface="Biome" panose="020B0502040204020203" pitchFamily="34" charset="0"/>
              </a:rPr>
              <a:t>Collection began in 1800s and much has changed. Data taken from too wide or too narrow of a time frame may be misleading.</a:t>
            </a:r>
          </a:p>
          <a:p>
            <a:endParaRPr lang="en-US" b="1" dirty="0">
              <a:solidFill>
                <a:schemeClr val="tx1">
                  <a:lumMod val="65000"/>
                  <a:lumOff val="35000"/>
                </a:schemeClr>
              </a:solidFill>
              <a:latin typeface="Constantia" panose="02030602050306030303" pitchFamily="18" charset="0"/>
              <a:cs typeface="Biome" panose="020B0502040204020203" pitchFamily="34" charset="0"/>
            </a:endParaRPr>
          </a:p>
          <a:p>
            <a:r>
              <a:rPr lang="en-US" b="1" u="sng" dirty="0">
                <a:solidFill>
                  <a:schemeClr val="tx1">
                    <a:lumMod val="65000"/>
                    <a:lumOff val="35000"/>
                  </a:schemeClr>
                </a:solidFill>
                <a:latin typeface="Constantia" panose="02030602050306030303" pitchFamily="18" charset="0"/>
                <a:cs typeface="Biome" panose="020B0502040204020203" pitchFamily="34" charset="0"/>
              </a:rPr>
              <a:t>Human Bias</a:t>
            </a:r>
            <a:r>
              <a:rPr lang="en-US" b="1" dirty="0">
                <a:solidFill>
                  <a:schemeClr val="tx1">
                    <a:lumMod val="65000"/>
                    <a:lumOff val="35000"/>
                  </a:schemeClr>
                </a:solidFill>
                <a:latin typeface="Constantia" panose="02030602050306030303" pitchFamily="18" charset="0"/>
                <a:cs typeface="Biome" panose="020B0502040204020203" pitchFamily="34" charset="0"/>
              </a:rPr>
              <a:t>: </a:t>
            </a:r>
            <a:r>
              <a:rPr lang="en-US" dirty="0">
                <a:solidFill>
                  <a:schemeClr val="tx1">
                    <a:lumMod val="65000"/>
                    <a:lumOff val="35000"/>
                  </a:schemeClr>
                </a:solidFill>
                <a:latin typeface="Constantia" panose="02030602050306030303" pitchFamily="18" charset="0"/>
                <a:cs typeface="Biome" panose="020B0502040204020203" pitchFamily="34" charset="0"/>
              </a:rPr>
              <a:t>Pre-existing biases in data can be amplified by ML models, leading to inaccurate predictions and decisions. Biased outcomes can perpetuate inequalities and misinform strategies.</a:t>
            </a:r>
          </a:p>
        </p:txBody>
      </p:sp>
      <p:sp>
        <p:nvSpPr>
          <p:cNvPr id="2" name="Rectangle: Rounded Corners 1">
            <a:extLst>
              <a:ext uri="{FF2B5EF4-FFF2-40B4-BE49-F238E27FC236}">
                <a16:creationId xmlns:a16="http://schemas.microsoft.com/office/drawing/2014/main" id="{04FA7AD6-C356-1C03-6AB1-94952F1DF22A}"/>
              </a:ext>
            </a:extLst>
          </p:cNvPr>
          <p:cNvSpPr/>
          <p:nvPr/>
        </p:nvSpPr>
        <p:spPr>
          <a:xfrm>
            <a:off x="660432" y="1357079"/>
            <a:ext cx="5062193" cy="2113907"/>
          </a:xfrm>
          <a:custGeom>
            <a:avLst/>
            <a:gdLst>
              <a:gd name="connsiteX0" fmla="*/ 0 w 5062193"/>
              <a:gd name="connsiteY0" fmla="*/ 352325 h 2113907"/>
              <a:gd name="connsiteX1" fmla="*/ 352325 w 5062193"/>
              <a:gd name="connsiteY1" fmla="*/ 0 h 2113907"/>
              <a:gd name="connsiteX2" fmla="*/ 1018407 w 5062193"/>
              <a:gd name="connsiteY2" fmla="*/ 0 h 2113907"/>
              <a:gd name="connsiteX3" fmla="*/ 1553762 w 5062193"/>
              <a:gd name="connsiteY3" fmla="*/ 0 h 2113907"/>
              <a:gd name="connsiteX4" fmla="*/ 2219843 w 5062193"/>
              <a:gd name="connsiteY4" fmla="*/ 0 h 2113907"/>
              <a:gd name="connsiteX5" fmla="*/ 2711623 w 5062193"/>
              <a:gd name="connsiteY5" fmla="*/ 0 h 2113907"/>
              <a:gd name="connsiteX6" fmla="*/ 3377705 w 5062193"/>
              <a:gd name="connsiteY6" fmla="*/ 0 h 2113907"/>
              <a:gd name="connsiteX7" fmla="*/ 3913060 w 5062193"/>
              <a:gd name="connsiteY7" fmla="*/ 0 h 2113907"/>
              <a:gd name="connsiteX8" fmla="*/ 4709868 w 5062193"/>
              <a:gd name="connsiteY8" fmla="*/ 0 h 2113907"/>
              <a:gd name="connsiteX9" fmla="*/ 5062193 w 5062193"/>
              <a:gd name="connsiteY9" fmla="*/ 352325 h 2113907"/>
              <a:gd name="connsiteX10" fmla="*/ 5062193 w 5062193"/>
              <a:gd name="connsiteY10" fmla="*/ 793892 h 2113907"/>
              <a:gd name="connsiteX11" fmla="*/ 5062193 w 5062193"/>
              <a:gd name="connsiteY11" fmla="*/ 1221367 h 2113907"/>
              <a:gd name="connsiteX12" fmla="*/ 5062193 w 5062193"/>
              <a:gd name="connsiteY12" fmla="*/ 1761582 h 2113907"/>
              <a:gd name="connsiteX13" fmla="*/ 4709868 w 5062193"/>
              <a:gd name="connsiteY13" fmla="*/ 2113907 h 2113907"/>
              <a:gd name="connsiteX14" fmla="*/ 4218088 w 5062193"/>
              <a:gd name="connsiteY14" fmla="*/ 2113907 h 2113907"/>
              <a:gd name="connsiteX15" fmla="*/ 3508431 w 5062193"/>
              <a:gd name="connsiteY15" fmla="*/ 2113907 h 2113907"/>
              <a:gd name="connsiteX16" fmla="*/ 2885925 w 5062193"/>
              <a:gd name="connsiteY16" fmla="*/ 2113907 h 2113907"/>
              <a:gd name="connsiteX17" fmla="*/ 2176268 w 5062193"/>
              <a:gd name="connsiteY17" fmla="*/ 2113907 h 2113907"/>
              <a:gd name="connsiteX18" fmla="*/ 1510186 w 5062193"/>
              <a:gd name="connsiteY18" fmla="*/ 2113907 h 2113907"/>
              <a:gd name="connsiteX19" fmla="*/ 931256 w 5062193"/>
              <a:gd name="connsiteY19" fmla="*/ 2113907 h 2113907"/>
              <a:gd name="connsiteX20" fmla="*/ 352325 w 5062193"/>
              <a:gd name="connsiteY20" fmla="*/ 2113907 h 2113907"/>
              <a:gd name="connsiteX21" fmla="*/ 0 w 5062193"/>
              <a:gd name="connsiteY21" fmla="*/ 1761582 h 2113907"/>
              <a:gd name="connsiteX22" fmla="*/ 0 w 5062193"/>
              <a:gd name="connsiteY22" fmla="*/ 1291830 h 2113907"/>
              <a:gd name="connsiteX23" fmla="*/ 0 w 5062193"/>
              <a:gd name="connsiteY23" fmla="*/ 793892 h 2113907"/>
              <a:gd name="connsiteX24" fmla="*/ 0 w 5062193"/>
              <a:gd name="connsiteY24" fmla="*/ 352325 h 211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62193" h="2113907" fill="none" extrusionOk="0">
                <a:moveTo>
                  <a:pt x="0" y="352325"/>
                </a:moveTo>
                <a:cubicBezTo>
                  <a:pt x="-9855" y="177524"/>
                  <a:pt x="152715" y="-6669"/>
                  <a:pt x="352325" y="0"/>
                </a:cubicBezTo>
                <a:cubicBezTo>
                  <a:pt x="660526" y="27575"/>
                  <a:pt x="752572" y="25554"/>
                  <a:pt x="1018407" y="0"/>
                </a:cubicBezTo>
                <a:cubicBezTo>
                  <a:pt x="1284242" y="-25554"/>
                  <a:pt x="1288831" y="355"/>
                  <a:pt x="1553762" y="0"/>
                </a:cubicBezTo>
                <a:cubicBezTo>
                  <a:pt x="1818694" y="-355"/>
                  <a:pt x="2049535" y="14816"/>
                  <a:pt x="2219843" y="0"/>
                </a:cubicBezTo>
                <a:cubicBezTo>
                  <a:pt x="2390151" y="-14816"/>
                  <a:pt x="2505079" y="22271"/>
                  <a:pt x="2711623" y="0"/>
                </a:cubicBezTo>
                <a:cubicBezTo>
                  <a:pt x="2918167" y="-22271"/>
                  <a:pt x="3179549" y="-21395"/>
                  <a:pt x="3377705" y="0"/>
                </a:cubicBezTo>
                <a:cubicBezTo>
                  <a:pt x="3575861" y="21395"/>
                  <a:pt x="3794597" y="-13319"/>
                  <a:pt x="3913060" y="0"/>
                </a:cubicBezTo>
                <a:cubicBezTo>
                  <a:pt x="4031524" y="13319"/>
                  <a:pt x="4413534" y="-20663"/>
                  <a:pt x="4709868" y="0"/>
                </a:cubicBezTo>
                <a:cubicBezTo>
                  <a:pt x="4909804" y="-23359"/>
                  <a:pt x="5045001" y="157187"/>
                  <a:pt x="5062193" y="352325"/>
                </a:cubicBezTo>
                <a:cubicBezTo>
                  <a:pt x="5054779" y="562789"/>
                  <a:pt x="5073829" y="610849"/>
                  <a:pt x="5062193" y="793892"/>
                </a:cubicBezTo>
                <a:cubicBezTo>
                  <a:pt x="5050557" y="976935"/>
                  <a:pt x="5058591" y="1063521"/>
                  <a:pt x="5062193" y="1221367"/>
                </a:cubicBezTo>
                <a:cubicBezTo>
                  <a:pt x="5065795" y="1379213"/>
                  <a:pt x="5079079" y="1610000"/>
                  <a:pt x="5062193" y="1761582"/>
                </a:cubicBezTo>
                <a:cubicBezTo>
                  <a:pt x="5067124" y="1968218"/>
                  <a:pt x="4925396" y="2134626"/>
                  <a:pt x="4709868" y="2113907"/>
                </a:cubicBezTo>
                <a:cubicBezTo>
                  <a:pt x="4560866" y="2102409"/>
                  <a:pt x="4447165" y="2091551"/>
                  <a:pt x="4218088" y="2113907"/>
                </a:cubicBezTo>
                <a:cubicBezTo>
                  <a:pt x="3989011" y="2136263"/>
                  <a:pt x="3697929" y="2147092"/>
                  <a:pt x="3508431" y="2113907"/>
                </a:cubicBezTo>
                <a:cubicBezTo>
                  <a:pt x="3318933" y="2080722"/>
                  <a:pt x="3153475" y="2093438"/>
                  <a:pt x="2885925" y="2113907"/>
                </a:cubicBezTo>
                <a:cubicBezTo>
                  <a:pt x="2618375" y="2134376"/>
                  <a:pt x="2394811" y="2128142"/>
                  <a:pt x="2176268" y="2113907"/>
                </a:cubicBezTo>
                <a:cubicBezTo>
                  <a:pt x="1957725" y="2099672"/>
                  <a:pt x="1782643" y="2124997"/>
                  <a:pt x="1510186" y="2113907"/>
                </a:cubicBezTo>
                <a:cubicBezTo>
                  <a:pt x="1237729" y="2102817"/>
                  <a:pt x="1057558" y="2130422"/>
                  <a:pt x="931256" y="2113907"/>
                </a:cubicBezTo>
                <a:cubicBezTo>
                  <a:pt x="804954" y="2097393"/>
                  <a:pt x="597058" y="2126253"/>
                  <a:pt x="352325" y="2113907"/>
                </a:cubicBezTo>
                <a:cubicBezTo>
                  <a:pt x="158716" y="2158275"/>
                  <a:pt x="20679" y="1937610"/>
                  <a:pt x="0" y="1761582"/>
                </a:cubicBezTo>
                <a:cubicBezTo>
                  <a:pt x="-20644" y="1624490"/>
                  <a:pt x="21971" y="1389174"/>
                  <a:pt x="0" y="1291830"/>
                </a:cubicBezTo>
                <a:cubicBezTo>
                  <a:pt x="-21971" y="1194486"/>
                  <a:pt x="20696" y="1001733"/>
                  <a:pt x="0" y="793892"/>
                </a:cubicBezTo>
                <a:cubicBezTo>
                  <a:pt x="-20696" y="586051"/>
                  <a:pt x="17273" y="517043"/>
                  <a:pt x="0" y="352325"/>
                </a:cubicBezTo>
                <a:close/>
              </a:path>
              <a:path w="5062193" h="2113907" stroke="0" extrusionOk="0">
                <a:moveTo>
                  <a:pt x="0" y="352325"/>
                </a:moveTo>
                <a:cubicBezTo>
                  <a:pt x="-39368" y="133458"/>
                  <a:pt x="128685" y="10905"/>
                  <a:pt x="352325" y="0"/>
                </a:cubicBezTo>
                <a:cubicBezTo>
                  <a:pt x="516083" y="-8873"/>
                  <a:pt x="713137" y="-25702"/>
                  <a:pt x="1061982" y="0"/>
                </a:cubicBezTo>
                <a:cubicBezTo>
                  <a:pt x="1410827" y="25702"/>
                  <a:pt x="1383044" y="-13729"/>
                  <a:pt x="1640913" y="0"/>
                </a:cubicBezTo>
                <a:cubicBezTo>
                  <a:pt x="1898782" y="13729"/>
                  <a:pt x="1998309" y="-15874"/>
                  <a:pt x="2176268" y="0"/>
                </a:cubicBezTo>
                <a:cubicBezTo>
                  <a:pt x="2354228" y="15874"/>
                  <a:pt x="2639195" y="16366"/>
                  <a:pt x="2842350" y="0"/>
                </a:cubicBezTo>
                <a:cubicBezTo>
                  <a:pt x="3045505" y="-16366"/>
                  <a:pt x="3136926" y="1320"/>
                  <a:pt x="3421280" y="0"/>
                </a:cubicBezTo>
                <a:cubicBezTo>
                  <a:pt x="3705634" y="-1320"/>
                  <a:pt x="3837251" y="-18135"/>
                  <a:pt x="4130937" y="0"/>
                </a:cubicBezTo>
                <a:cubicBezTo>
                  <a:pt x="4424623" y="18135"/>
                  <a:pt x="4531049" y="10091"/>
                  <a:pt x="4709868" y="0"/>
                </a:cubicBezTo>
                <a:cubicBezTo>
                  <a:pt x="4896752" y="12739"/>
                  <a:pt x="5056857" y="151553"/>
                  <a:pt x="5062193" y="352325"/>
                </a:cubicBezTo>
                <a:cubicBezTo>
                  <a:pt x="5046767" y="463023"/>
                  <a:pt x="5083527" y="687047"/>
                  <a:pt x="5062193" y="793892"/>
                </a:cubicBezTo>
                <a:cubicBezTo>
                  <a:pt x="5040859" y="900737"/>
                  <a:pt x="5039576" y="1143049"/>
                  <a:pt x="5062193" y="1263645"/>
                </a:cubicBezTo>
                <a:cubicBezTo>
                  <a:pt x="5084810" y="1384241"/>
                  <a:pt x="5059021" y="1524509"/>
                  <a:pt x="5062193" y="1761582"/>
                </a:cubicBezTo>
                <a:cubicBezTo>
                  <a:pt x="5073301" y="1969772"/>
                  <a:pt x="4936643" y="2085722"/>
                  <a:pt x="4709868" y="2113907"/>
                </a:cubicBezTo>
                <a:cubicBezTo>
                  <a:pt x="4481937" y="2085786"/>
                  <a:pt x="4251450" y="2094815"/>
                  <a:pt x="4087362" y="2113907"/>
                </a:cubicBezTo>
                <a:cubicBezTo>
                  <a:pt x="3923274" y="2132999"/>
                  <a:pt x="3764748" y="2110271"/>
                  <a:pt x="3464856" y="2113907"/>
                </a:cubicBezTo>
                <a:cubicBezTo>
                  <a:pt x="3164964" y="2117543"/>
                  <a:pt x="3095337" y="2080292"/>
                  <a:pt x="2755199" y="2113907"/>
                </a:cubicBezTo>
                <a:cubicBezTo>
                  <a:pt x="2415061" y="2147522"/>
                  <a:pt x="2333183" y="2118235"/>
                  <a:pt x="2132693" y="2113907"/>
                </a:cubicBezTo>
                <a:cubicBezTo>
                  <a:pt x="1932203" y="2109579"/>
                  <a:pt x="1865792" y="2108629"/>
                  <a:pt x="1640913" y="2113907"/>
                </a:cubicBezTo>
                <a:cubicBezTo>
                  <a:pt x="1416034" y="2119185"/>
                  <a:pt x="1345964" y="2136885"/>
                  <a:pt x="1105557" y="2113907"/>
                </a:cubicBezTo>
                <a:cubicBezTo>
                  <a:pt x="865150" y="2090929"/>
                  <a:pt x="725156" y="2082213"/>
                  <a:pt x="352325" y="2113907"/>
                </a:cubicBezTo>
                <a:cubicBezTo>
                  <a:pt x="203966" y="2104126"/>
                  <a:pt x="588" y="1961749"/>
                  <a:pt x="0" y="1761582"/>
                </a:cubicBezTo>
                <a:cubicBezTo>
                  <a:pt x="-21975" y="1616880"/>
                  <a:pt x="18071" y="1487760"/>
                  <a:pt x="0" y="1320015"/>
                </a:cubicBezTo>
                <a:cubicBezTo>
                  <a:pt x="-18071" y="1152270"/>
                  <a:pt x="-10732" y="1080019"/>
                  <a:pt x="0" y="892540"/>
                </a:cubicBezTo>
                <a:cubicBezTo>
                  <a:pt x="10732" y="705061"/>
                  <a:pt x="1235" y="505190"/>
                  <a:pt x="0" y="352325"/>
                </a:cubicBezTo>
                <a:close/>
              </a:path>
            </a:pathLst>
          </a:custGeom>
          <a:solidFill>
            <a:srgbClr val="FFF6BA"/>
          </a:solidFill>
          <a:ln>
            <a:solidFill>
              <a:srgbClr val="5A5C5E"/>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u="sng" dirty="0">
                <a:solidFill>
                  <a:schemeClr val="tx1">
                    <a:lumMod val="65000"/>
                    <a:lumOff val="35000"/>
                  </a:schemeClr>
                </a:solidFill>
                <a:latin typeface="Constantia" panose="02030602050306030303" pitchFamily="18" charset="0"/>
                <a:cs typeface="Biome" panose="020B0502040204020203" pitchFamily="34" charset="0"/>
              </a:rPr>
              <a:t>Data Optimization</a:t>
            </a:r>
          </a:p>
          <a:p>
            <a:r>
              <a:rPr lang="en-US" i="1" dirty="0">
                <a:solidFill>
                  <a:schemeClr val="tx1">
                    <a:lumMod val="65000"/>
                    <a:lumOff val="35000"/>
                  </a:schemeClr>
                </a:solidFill>
                <a:latin typeface="Constantia" panose="02030602050306030303" pitchFamily="18" charset="0"/>
                <a:cs typeface="Biome" panose="020B0502040204020203" pitchFamily="34" charset="0"/>
              </a:rPr>
              <a:t>Gradient Descent </a:t>
            </a:r>
            <a:r>
              <a:rPr lang="en-US" dirty="0">
                <a:solidFill>
                  <a:schemeClr val="tx1">
                    <a:lumMod val="65000"/>
                    <a:lumOff val="35000"/>
                  </a:schemeClr>
                </a:solidFill>
                <a:latin typeface="Constantia" panose="02030602050306030303" pitchFamily="18" charset="0"/>
                <a:cs typeface="Biome" panose="020B0502040204020203" pitchFamily="34" charset="0"/>
              </a:rPr>
              <a:t>was applied to find the local minimum and optimize the model.</a:t>
            </a:r>
          </a:p>
          <a:p>
            <a:endParaRPr lang="en-US" dirty="0">
              <a:solidFill>
                <a:schemeClr val="tx1">
                  <a:lumMod val="65000"/>
                  <a:lumOff val="35000"/>
                </a:schemeClr>
              </a:solidFill>
              <a:latin typeface="Constantia" panose="02030602050306030303" pitchFamily="18" charset="0"/>
              <a:cs typeface="Biome" panose="020B0502040204020203" pitchFamily="34" charset="0"/>
            </a:endParaRPr>
          </a:p>
          <a:p>
            <a:r>
              <a:rPr lang="en-US" i="1" dirty="0">
                <a:solidFill>
                  <a:schemeClr val="tx1">
                    <a:lumMod val="65000"/>
                    <a:lumOff val="35000"/>
                  </a:schemeClr>
                </a:solidFill>
                <a:latin typeface="Constantia" panose="02030602050306030303" pitchFamily="18" charset="0"/>
                <a:cs typeface="Biome" panose="020B0502040204020203" pitchFamily="34" charset="0"/>
              </a:rPr>
              <a:t> Loss function </a:t>
            </a:r>
            <a:r>
              <a:rPr lang="en-US" dirty="0">
                <a:solidFill>
                  <a:schemeClr val="tx1">
                    <a:lumMod val="65000"/>
                    <a:lumOff val="35000"/>
                  </a:schemeClr>
                </a:solidFill>
                <a:latin typeface="Constantia" panose="02030602050306030303" pitchFamily="18" charset="0"/>
                <a:cs typeface="Biome" panose="020B0502040204020203" pitchFamily="34" charset="0"/>
              </a:rPr>
              <a:t>shows the difference between the predicted and actual weather data.</a:t>
            </a:r>
          </a:p>
        </p:txBody>
      </p:sp>
      <p:pic>
        <p:nvPicPr>
          <p:cNvPr id="3" name="Picture 2">
            <a:extLst>
              <a:ext uri="{FF2B5EF4-FFF2-40B4-BE49-F238E27FC236}">
                <a16:creationId xmlns:a16="http://schemas.microsoft.com/office/drawing/2014/main" id="{C4AABCBA-E750-D83F-5E59-FFFA6E6C2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7" y="3787529"/>
            <a:ext cx="2596592" cy="2027606"/>
          </a:xfrm>
          <a:prstGeom prst="rect">
            <a:avLst/>
          </a:prstGeom>
        </p:spPr>
      </p:pic>
      <p:pic>
        <p:nvPicPr>
          <p:cNvPr id="4" name="Picture 3" descr="A graph of a function&#10;&#10;Description automatically generated with medium confidence">
            <a:extLst>
              <a:ext uri="{FF2B5EF4-FFF2-40B4-BE49-F238E27FC236}">
                <a16:creationId xmlns:a16="http://schemas.microsoft.com/office/drawing/2014/main" id="{05EFD4F9-D740-2095-1907-3C98562D5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1324" y="3889238"/>
            <a:ext cx="2459058" cy="2113907"/>
          </a:xfrm>
          <a:prstGeom prst="rect">
            <a:avLst/>
          </a:prstGeom>
        </p:spPr>
      </p:pic>
      <p:sp>
        <p:nvSpPr>
          <p:cNvPr id="7" name="Title 1">
            <a:extLst>
              <a:ext uri="{FF2B5EF4-FFF2-40B4-BE49-F238E27FC236}">
                <a16:creationId xmlns:a16="http://schemas.microsoft.com/office/drawing/2014/main" id="{A0252560-7FE1-E0CF-64F4-F958AD2B4BB9}"/>
              </a:ext>
            </a:extLst>
          </p:cNvPr>
          <p:cNvSpPr txBox="1">
            <a:spLocks/>
          </p:cNvSpPr>
          <p:nvPr/>
        </p:nvSpPr>
        <p:spPr>
          <a:xfrm>
            <a:off x="235992" y="3419519"/>
            <a:ext cx="1970358" cy="5591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dirty="0">
                <a:latin typeface="Constantia" panose="02030602050306030303" pitchFamily="18" charset="0"/>
              </a:rPr>
              <a:t>Madrid 1980</a:t>
            </a:r>
          </a:p>
        </p:txBody>
      </p:sp>
      <p:sp>
        <p:nvSpPr>
          <p:cNvPr id="8" name="Title 1">
            <a:extLst>
              <a:ext uri="{FF2B5EF4-FFF2-40B4-BE49-F238E27FC236}">
                <a16:creationId xmlns:a16="http://schemas.microsoft.com/office/drawing/2014/main" id="{F8F161DA-D9C3-3729-BCB5-A60F0AD39FA6}"/>
              </a:ext>
            </a:extLst>
          </p:cNvPr>
          <p:cNvSpPr txBox="1">
            <a:spLocks/>
          </p:cNvSpPr>
          <p:nvPr/>
        </p:nvSpPr>
        <p:spPr>
          <a:xfrm>
            <a:off x="2273752" y="77629"/>
            <a:ext cx="76444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2">
                      <a:lumMod val="90000"/>
                      <a:lumOff val="10000"/>
                    </a:schemeClr>
                  </a:solidFill>
                </a:ln>
                <a:solidFill>
                  <a:schemeClr val="bg1"/>
                </a:solidFill>
                <a:effectLst>
                  <a:innerShdw blurRad="63500" dist="50800" dir="16200000">
                    <a:prstClr val="black">
                      <a:alpha val="50000"/>
                    </a:prstClr>
                  </a:innerShdw>
                </a:effectLst>
                <a:latin typeface="Constantia" panose="02030602050306030303" pitchFamily="18" charset="0"/>
              </a:rPr>
              <a:t>Data Considerations</a:t>
            </a:r>
          </a:p>
        </p:txBody>
      </p:sp>
    </p:spTree>
    <p:extLst>
      <p:ext uri="{BB962C8B-B14F-4D97-AF65-F5344CB8AC3E}">
        <p14:creationId xmlns:p14="http://schemas.microsoft.com/office/powerpoint/2010/main" val="141938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A circular pattern of clouds and sun&#10;&#10;Description automatically generated with medium confidence">
            <a:extLst>
              <a:ext uri="{FF2B5EF4-FFF2-40B4-BE49-F238E27FC236}">
                <a16:creationId xmlns:a16="http://schemas.microsoft.com/office/drawing/2014/main" id="{64712B91-5EE4-C97A-13B0-80981BFF6323}"/>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l="50179" b="1915"/>
          <a:stretch/>
        </p:blipFill>
        <p:spPr>
          <a:xfrm>
            <a:off x="6096000" y="1"/>
            <a:ext cx="6096000" cy="6858000"/>
          </a:xfrm>
          <a:prstGeom prst="rect">
            <a:avLst/>
          </a:prstGeom>
        </p:spPr>
      </p:pic>
      <p:sp>
        <p:nvSpPr>
          <p:cNvPr id="9" name="Rectangle: Diagonal Corners Rounded 8">
            <a:extLst>
              <a:ext uri="{FF2B5EF4-FFF2-40B4-BE49-F238E27FC236}">
                <a16:creationId xmlns:a16="http://schemas.microsoft.com/office/drawing/2014/main" id="{B926D07B-757A-243E-2952-C6DCC7E5A4A3}"/>
              </a:ext>
            </a:extLst>
          </p:cNvPr>
          <p:cNvSpPr/>
          <p:nvPr/>
        </p:nvSpPr>
        <p:spPr>
          <a:xfrm>
            <a:off x="1300480" y="1295807"/>
            <a:ext cx="4470400" cy="1472883"/>
          </a:xfrm>
          <a:custGeom>
            <a:avLst/>
            <a:gdLst>
              <a:gd name="connsiteX0" fmla="*/ 245485 w 4470400"/>
              <a:gd name="connsiteY0" fmla="*/ 0 h 1472883"/>
              <a:gd name="connsiteX1" fmla="*/ 689101 w 4470400"/>
              <a:gd name="connsiteY1" fmla="*/ 0 h 1472883"/>
              <a:gd name="connsiteX2" fmla="*/ 1132717 w 4470400"/>
              <a:gd name="connsiteY2" fmla="*/ 0 h 1472883"/>
              <a:gd name="connsiteX3" fmla="*/ 1703081 w 4470400"/>
              <a:gd name="connsiteY3" fmla="*/ 0 h 1472883"/>
              <a:gd name="connsiteX4" fmla="*/ 2231195 w 4470400"/>
              <a:gd name="connsiteY4" fmla="*/ 0 h 1472883"/>
              <a:gd name="connsiteX5" fmla="*/ 2801559 w 4470400"/>
              <a:gd name="connsiteY5" fmla="*/ 0 h 1472883"/>
              <a:gd name="connsiteX6" fmla="*/ 3245175 w 4470400"/>
              <a:gd name="connsiteY6" fmla="*/ 0 h 1472883"/>
              <a:gd name="connsiteX7" fmla="*/ 3731040 w 4470400"/>
              <a:gd name="connsiteY7" fmla="*/ 0 h 1472883"/>
              <a:gd name="connsiteX8" fmla="*/ 4470400 w 4470400"/>
              <a:gd name="connsiteY8" fmla="*/ 0 h 1472883"/>
              <a:gd name="connsiteX9" fmla="*/ 4470400 w 4470400"/>
              <a:gd name="connsiteY9" fmla="*/ 0 h 1472883"/>
              <a:gd name="connsiteX10" fmla="*/ 4470400 w 4470400"/>
              <a:gd name="connsiteY10" fmla="*/ 409133 h 1472883"/>
              <a:gd name="connsiteX11" fmla="*/ 4470400 w 4470400"/>
              <a:gd name="connsiteY11" fmla="*/ 781443 h 1472883"/>
              <a:gd name="connsiteX12" fmla="*/ 4470400 w 4470400"/>
              <a:gd name="connsiteY12" fmla="*/ 1227398 h 1472883"/>
              <a:gd name="connsiteX13" fmla="*/ 4224915 w 4470400"/>
              <a:gd name="connsiteY13" fmla="*/ 1472883 h 1472883"/>
              <a:gd name="connsiteX14" fmla="*/ 3612302 w 4470400"/>
              <a:gd name="connsiteY14" fmla="*/ 1472883 h 1472883"/>
              <a:gd name="connsiteX15" fmla="*/ 3084188 w 4470400"/>
              <a:gd name="connsiteY15" fmla="*/ 1472883 h 1472883"/>
              <a:gd name="connsiteX16" fmla="*/ 2682821 w 4470400"/>
              <a:gd name="connsiteY16" fmla="*/ 1472883 h 1472883"/>
              <a:gd name="connsiteX17" fmla="*/ 2239205 w 4470400"/>
              <a:gd name="connsiteY17" fmla="*/ 1472883 h 1472883"/>
              <a:gd name="connsiteX18" fmla="*/ 1795589 w 4470400"/>
              <a:gd name="connsiteY18" fmla="*/ 1472883 h 1472883"/>
              <a:gd name="connsiteX19" fmla="*/ 1351973 w 4470400"/>
              <a:gd name="connsiteY19" fmla="*/ 1472883 h 1472883"/>
              <a:gd name="connsiteX20" fmla="*/ 823858 w 4470400"/>
              <a:gd name="connsiteY20" fmla="*/ 1472883 h 1472883"/>
              <a:gd name="connsiteX21" fmla="*/ 0 w 4470400"/>
              <a:gd name="connsiteY21" fmla="*/ 1472883 h 1472883"/>
              <a:gd name="connsiteX22" fmla="*/ 0 w 4470400"/>
              <a:gd name="connsiteY22" fmla="*/ 1472883 h 1472883"/>
              <a:gd name="connsiteX23" fmla="*/ 0 w 4470400"/>
              <a:gd name="connsiteY23" fmla="*/ 1100572 h 1472883"/>
              <a:gd name="connsiteX24" fmla="*/ 0 w 4470400"/>
              <a:gd name="connsiteY24" fmla="*/ 691440 h 1472883"/>
              <a:gd name="connsiteX25" fmla="*/ 0 w 4470400"/>
              <a:gd name="connsiteY25" fmla="*/ 245485 h 1472883"/>
              <a:gd name="connsiteX26" fmla="*/ 245485 w 4470400"/>
              <a:gd name="connsiteY26" fmla="*/ 0 h 147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70400" h="1472883" fill="none" extrusionOk="0">
                <a:moveTo>
                  <a:pt x="245485" y="0"/>
                </a:moveTo>
                <a:cubicBezTo>
                  <a:pt x="417606" y="-25751"/>
                  <a:pt x="539766" y="21727"/>
                  <a:pt x="689101" y="0"/>
                </a:cubicBezTo>
                <a:cubicBezTo>
                  <a:pt x="838436" y="-21727"/>
                  <a:pt x="972594" y="29860"/>
                  <a:pt x="1132717" y="0"/>
                </a:cubicBezTo>
                <a:cubicBezTo>
                  <a:pt x="1292840" y="-29860"/>
                  <a:pt x="1514318" y="39976"/>
                  <a:pt x="1703081" y="0"/>
                </a:cubicBezTo>
                <a:cubicBezTo>
                  <a:pt x="1891844" y="-39976"/>
                  <a:pt x="2033071" y="33451"/>
                  <a:pt x="2231195" y="0"/>
                </a:cubicBezTo>
                <a:cubicBezTo>
                  <a:pt x="2429319" y="-33451"/>
                  <a:pt x="2584228" y="3130"/>
                  <a:pt x="2801559" y="0"/>
                </a:cubicBezTo>
                <a:cubicBezTo>
                  <a:pt x="3018890" y="-3130"/>
                  <a:pt x="3052112" y="15471"/>
                  <a:pt x="3245175" y="0"/>
                </a:cubicBezTo>
                <a:cubicBezTo>
                  <a:pt x="3438238" y="-15471"/>
                  <a:pt x="3580729" y="14919"/>
                  <a:pt x="3731040" y="0"/>
                </a:cubicBezTo>
                <a:cubicBezTo>
                  <a:pt x="3881352" y="-14919"/>
                  <a:pt x="4177587" y="35993"/>
                  <a:pt x="4470400" y="0"/>
                </a:cubicBezTo>
                <a:lnTo>
                  <a:pt x="4470400" y="0"/>
                </a:lnTo>
                <a:cubicBezTo>
                  <a:pt x="4511061" y="189225"/>
                  <a:pt x="4423306" y="222115"/>
                  <a:pt x="4470400" y="409133"/>
                </a:cubicBezTo>
                <a:cubicBezTo>
                  <a:pt x="4517494" y="596151"/>
                  <a:pt x="4433957" y="649259"/>
                  <a:pt x="4470400" y="781443"/>
                </a:cubicBezTo>
                <a:cubicBezTo>
                  <a:pt x="4506843" y="913627"/>
                  <a:pt x="4453864" y="1131519"/>
                  <a:pt x="4470400" y="1227398"/>
                </a:cubicBezTo>
                <a:cubicBezTo>
                  <a:pt x="4467772" y="1340211"/>
                  <a:pt x="4356151" y="1480471"/>
                  <a:pt x="4224915" y="1472883"/>
                </a:cubicBezTo>
                <a:cubicBezTo>
                  <a:pt x="4040186" y="1508296"/>
                  <a:pt x="3755977" y="1422261"/>
                  <a:pt x="3612302" y="1472883"/>
                </a:cubicBezTo>
                <a:cubicBezTo>
                  <a:pt x="3468627" y="1523505"/>
                  <a:pt x="3234913" y="1465078"/>
                  <a:pt x="3084188" y="1472883"/>
                </a:cubicBezTo>
                <a:cubicBezTo>
                  <a:pt x="2933463" y="1480688"/>
                  <a:pt x="2785256" y="1440707"/>
                  <a:pt x="2682821" y="1472883"/>
                </a:cubicBezTo>
                <a:cubicBezTo>
                  <a:pt x="2580386" y="1505059"/>
                  <a:pt x="2421296" y="1428949"/>
                  <a:pt x="2239205" y="1472883"/>
                </a:cubicBezTo>
                <a:cubicBezTo>
                  <a:pt x="2057114" y="1516817"/>
                  <a:pt x="1992465" y="1464113"/>
                  <a:pt x="1795589" y="1472883"/>
                </a:cubicBezTo>
                <a:cubicBezTo>
                  <a:pt x="1598713" y="1481653"/>
                  <a:pt x="1545630" y="1466934"/>
                  <a:pt x="1351973" y="1472883"/>
                </a:cubicBezTo>
                <a:cubicBezTo>
                  <a:pt x="1158316" y="1478832"/>
                  <a:pt x="996740" y="1438125"/>
                  <a:pt x="823858" y="1472883"/>
                </a:cubicBezTo>
                <a:cubicBezTo>
                  <a:pt x="650976" y="1507641"/>
                  <a:pt x="178139" y="1453068"/>
                  <a:pt x="0" y="1472883"/>
                </a:cubicBezTo>
                <a:lnTo>
                  <a:pt x="0" y="1472883"/>
                </a:lnTo>
                <a:cubicBezTo>
                  <a:pt x="-37522" y="1311035"/>
                  <a:pt x="9199" y="1254031"/>
                  <a:pt x="0" y="1100572"/>
                </a:cubicBezTo>
                <a:cubicBezTo>
                  <a:pt x="-9199" y="947113"/>
                  <a:pt x="43392" y="865874"/>
                  <a:pt x="0" y="691440"/>
                </a:cubicBezTo>
                <a:cubicBezTo>
                  <a:pt x="-43392" y="517006"/>
                  <a:pt x="43129" y="377433"/>
                  <a:pt x="0" y="245485"/>
                </a:cubicBezTo>
                <a:cubicBezTo>
                  <a:pt x="6470" y="116137"/>
                  <a:pt x="115992" y="19729"/>
                  <a:pt x="245485" y="0"/>
                </a:cubicBezTo>
                <a:close/>
              </a:path>
              <a:path w="4470400" h="1472883" stroke="0" extrusionOk="0">
                <a:moveTo>
                  <a:pt x="245485" y="0"/>
                </a:moveTo>
                <a:cubicBezTo>
                  <a:pt x="398520" y="-16091"/>
                  <a:pt x="541756" y="16442"/>
                  <a:pt x="731350" y="0"/>
                </a:cubicBezTo>
                <a:cubicBezTo>
                  <a:pt x="920944" y="-16442"/>
                  <a:pt x="980101" y="38750"/>
                  <a:pt x="1132717" y="0"/>
                </a:cubicBezTo>
                <a:cubicBezTo>
                  <a:pt x="1285333" y="-38750"/>
                  <a:pt x="1513413" y="51604"/>
                  <a:pt x="1618582" y="0"/>
                </a:cubicBezTo>
                <a:cubicBezTo>
                  <a:pt x="1723751" y="-51604"/>
                  <a:pt x="2006066" y="56927"/>
                  <a:pt x="2188946" y="0"/>
                </a:cubicBezTo>
                <a:cubicBezTo>
                  <a:pt x="2371826" y="-56927"/>
                  <a:pt x="2552605" y="33426"/>
                  <a:pt x="2759309" y="0"/>
                </a:cubicBezTo>
                <a:cubicBezTo>
                  <a:pt x="2966013" y="-33426"/>
                  <a:pt x="3142141" y="17372"/>
                  <a:pt x="3371922" y="0"/>
                </a:cubicBezTo>
                <a:cubicBezTo>
                  <a:pt x="3601703" y="-17372"/>
                  <a:pt x="3774551" y="36469"/>
                  <a:pt x="3942286" y="0"/>
                </a:cubicBezTo>
                <a:cubicBezTo>
                  <a:pt x="4110021" y="-36469"/>
                  <a:pt x="4343714" y="16820"/>
                  <a:pt x="4470400" y="0"/>
                </a:cubicBezTo>
                <a:lnTo>
                  <a:pt x="4470400" y="0"/>
                </a:lnTo>
                <a:cubicBezTo>
                  <a:pt x="4481142" y="153544"/>
                  <a:pt x="4441753" y="327522"/>
                  <a:pt x="4470400" y="421407"/>
                </a:cubicBezTo>
                <a:cubicBezTo>
                  <a:pt x="4499047" y="515292"/>
                  <a:pt x="4441363" y="688421"/>
                  <a:pt x="4470400" y="830539"/>
                </a:cubicBezTo>
                <a:cubicBezTo>
                  <a:pt x="4499437" y="972657"/>
                  <a:pt x="4439099" y="1107666"/>
                  <a:pt x="4470400" y="1227398"/>
                </a:cubicBezTo>
                <a:cubicBezTo>
                  <a:pt x="4472488" y="1368031"/>
                  <a:pt x="4360061" y="1469271"/>
                  <a:pt x="4224915" y="1472883"/>
                </a:cubicBezTo>
                <a:cubicBezTo>
                  <a:pt x="4069938" y="1535222"/>
                  <a:pt x="3856835" y="1425794"/>
                  <a:pt x="3696801" y="1472883"/>
                </a:cubicBezTo>
                <a:cubicBezTo>
                  <a:pt x="3536767" y="1519972"/>
                  <a:pt x="3377141" y="1470871"/>
                  <a:pt x="3210935" y="1472883"/>
                </a:cubicBezTo>
                <a:cubicBezTo>
                  <a:pt x="3044729" y="1474895"/>
                  <a:pt x="2849527" y="1469494"/>
                  <a:pt x="2725070" y="1472883"/>
                </a:cubicBezTo>
                <a:cubicBezTo>
                  <a:pt x="2600614" y="1476272"/>
                  <a:pt x="2350633" y="1445273"/>
                  <a:pt x="2112458" y="1472883"/>
                </a:cubicBezTo>
                <a:cubicBezTo>
                  <a:pt x="1874283" y="1500493"/>
                  <a:pt x="1893652" y="1436520"/>
                  <a:pt x="1711091" y="1472883"/>
                </a:cubicBezTo>
                <a:cubicBezTo>
                  <a:pt x="1528530" y="1509246"/>
                  <a:pt x="1339584" y="1457127"/>
                  <a:pt x="1098478" y="1472883"/>
                </a:cubicBezTo>
                <a:cubicBezTo>
                  <a:pt x="857372" y="1488639"/>
                  <a:pt x="893952" y="1433885"/>
                  <a:pt x="697111" y="1472883"/>
                </a:cubicBezTo>
                <a:cubicBezTo>
                  <a:pt x="500270" y="1511881"/>
                  <a:pt x="171663" y="1466482"/>
                  <a:pt x="0" y="1472883"/>
                </a:cubicBezTo>
                <a:lnTo>
                  <a:pt x="0" y="1472883"/>
                </a:lnTo>
                <a:cubicBezTo>
                  <a:pt x="-36624" y="1376595"/>
                  <a:pt x="12033" y="1264292"/>
                  <a:pt x="0" y="1076024"/>
                </a:cubicBezTo>
                <a:cubicBezTo>
                  <a:pt x="-12033" y="887756"/>
                  <a:pt x="42863" y="801193"/>
                  <a:pt x="0" y="642344"/>
                </a:cubicBezTo>
                <a:cubicBezTo>
                  <a:pt x="-42863" y="483495"/>
                  <a:pt x="35757" y="386960"/>
                  <a:pt x="0" y="245485"/>
                </a:cubicBezTo>
                <a:cubicBezTo>
                  <a:pt x="-3263" y="116878"/>
                  <a:pt x="120099" y="4923"/>
                  <a:pt x="245485" y="0"/>
                </a:cubicBezTo>
                <a:close/>
              </a:path>
            </a:pathLst>
          </a:custGeom>
          <a:solidFill>
            <a:srgbClr val="A6A6A6"/>
          </a:solidFill>
          <a:ln>
            <a:solidFill>
              <a:schemeClr val="tx2">
                <a:lumMod val="90000"/>
                <a:lumOff val="10000"/>
              </a:schemeClr>
            </a:solidFill>
            <a:extLst>
              <a:ext uri="{C807C97D-BFC1-408E-A445-0C87EB9F89A2}">
                <ask:lineSketchStyleProps xmlns:ask="http://schemas.microsoft.com/office/drawing/2018/sketchyshapes" sd="1195567158">
                  <a:prstGeom prst="round2Diag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 name="Content Placeholder 5">
            <a:extLst>
              <a:ext uri="{FF2B5EF4-FFF2-40B4-BE49-F238E27FC236}">
                <a16:creationId xmlns:a16="http://schemas.microsoft.com/office/drawing/2014/main" id="{35B6CD8A-03AA-6467-33D5-5351F62EC4F1}"/>
              </a:ext>
            </a:extLst>
          </p:cNvPr>
          <p:cNvSpPr>
            <a:spLocks noGrp="1"/>
          </p:cNvSpPr>
          <p:nvPr>
            <p:ph idx="1"/>
          </p:nvPr>
        </p:nvSpPr>
        <p:spPr>
          <a:xfrm>
            <a:off x="1623077" y="1443127"/>
            <a:ext cx="4056363" cy="1325563"/>
          </a:xfrm>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chemeClr val="bg1"/>
                </a:solidFill>
                <a:effectLst/>
                <a:uLnTx/>
                <a:uFillTx/>
                <a:latin typeface="Constantia" panose="02030602050306030303" pitchFamily="18" charset="0"/>
                <a:ea typeface="+mn-ea"/>
                <a:cs typeface="+mn-cs"/>
              </a:rPr>
              <a:t>K-Nearest Neighbor (KNN):</a:t>
            </a:r>
            <a:r>
              <a:rPr kumimoji="0" lang="en-US" sz="2400" b="0" i="0" u="none" strike="noStrike" kern="1200" cap="none" spc="0" normalizeH="0" baseline="0" noProof="0" dirty="0">
                <a:ln>
                  <a:noFill/>
                </a:ln>
                <a:solidFill>
                  <a:schemeClr val="bg1"/>
                </a:solidFill>
                <a:effectLst/>
                <a:uLnTx/>
                <a:uFillTx/>
                <a:latin typeface="Constantia" panose="02030602050306030303"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onstantia" panose="02030602050306030303" pitchFamily="18" charset="0"/>
                <a:ea typeface="+mn-ea"/>
                <a:cs typeface="+mn-cs"/>
              </a:rPr>
              <a:t>An </a:t>
            </a:r>
            <a:r>
              <a:rPr kumimoji="0" lang="en-US" sz="2400" b="0" i="1" u="none" strike="noStrike" kern="1200" cap="none" spc="0" normalizeH="0" baseline="0" noProof="0" dirty="0">
                <a:ln>
                  <a:noFill/>
                </a:ln>
                <a:solidFill>
                  <a:schemeClr val="bg1"/>
                </a:solidFill>
                <a:effectLst/>
                <a:uLnTx/>
                <a:uFillTx/>
                <a:latin typeface="Constantia" panose="02030602050306030303" pitchFamily="18" charset="0"/>
                <a:ea typeface="+mn-ea"/>
                <a:cs typeface="+mn-cs"/>
              </a:rPr>
              <a:t>instance-based algorithm</a:t>
            </a:r>
            <a:r>
              <a:rPr kumimoji="0" lang="en-US" sz="2400" b="0" i="0" u="none" strike="noStrike" kern="1200" cap="none" spc="0" normalizeH="0" baseline="0" noProof="0" dirty="0">
                <a:ln>
                  <a:noFill/>
                </a:ln>
                <a:solidFill>
                  <a:schemeClr val="bg1"/>
                </a:solidFill>
                <a:effectLst/>
                <a:uLnTx/>
                <a:uFillTx/>
                <a:latin typeface="Constantia" panose="02030602050306030303" pitchFamily="18" charset="0"/>
                <a:ea typeface="+mn-ea"/>
                <a:cs typeface="+mn-cs"/>
              </a:rPr>
              <a:t> that works by comparing distances between nearby data points to determine which group each point belongs to.</a:t>
            </a:r>
          </a:p>
          <a:p>
            <a:endParaRPr lang="en-US" dirty="0">
              <a:solidFill>
                <a:schemeClr val="tx1">
                  <a:lumMod val="85000"/>
                  <a:lumOff val="15000"/>
                </a:schemeClr>
              </a:solidFill>
            </a:endParaRPr>
          </a:p>
        </p:txBody>
      </p:sp>
      <p:sp>
        <p:nvSpPr>
          <p:cNvPr id="8" name="Title 1">
            <a:extLst>
              <a:ext uri="{FF2B5EF4-FFF2-40B4-BE49-F238E27FC236}">
                <a16:creationId xmlns:a16="http://schemas.microsoft.com/office/drawing/2014/main" id="{7FC52B3B-4085-2AD1-2F1C-DC1DAB2217B0}"/>
              </a:ext>
            </a:extLst>
          </p:cNvPr>
          <p:cNvSpPr>
            <a:spLocks noGrp="1"/>
          </p:cNvSpPr>
          <p:nvPr>
            <p:ph type="title"/>
          </p:nvPr>
        </p:nvSpPr>
        <p:spPr>
          <a:xfrm>
            <a:off x="197177" y="82320"/>
            <a:ext cx="4191943" cy="1325563"/>
          </a:xfrm>
        </p:spPr>
        <p:txBody>
          <a:bodyPr>
            <a:normAutofit/>
          </a:bodyPr>
          <a:lstStyle/>
          <a:p>
            <a:r>
              <a:rPr lang="en-US" sz="5400" b="1" dirty="0">
                <a:ln>
                  <a:solidFill>
                    <a:schemeClr val="tx2">
                      <a:lumMod val="90000"/>
                      <a:lumOff val="10000"/>
                    </a:schemeClr>
                  </a:solidFill>
                </a:ln>
                <a:solidFill>
                  <a:srgbClr val="A6A6A6"/>
                </a:solidFill>
                <a:effectLst>
                  <a:innerShdw blurRad="63500" dist="50800" dir="16200000">
                    <a:prstClr val="black">
                      <a:alpha val="50000"/>
                    </a:prstClr>
                  </a:innerShdw>
                </a:effectLst>
                <a:latin typeface="Constantia" panose="02030602050306030303" pitchFamily="18" charset="0"/>
              </a:rPr>
              <a:t>Algorithms</a:t>
            </a:r>
          </a:p>
        </p:txBody>
      </p:sp>
      <p:sp>
        <p:nvSpPr>
          <p:cNvPr id="10" name="Title 1">
            <a:extLst>
              <a:ext uri="{FF2B5EF4-FFF2-40B4-BE49-F238E27FC236}">
                <a16:creationId xmlns:a16="http://schemas.microsoft.com/office/drawing/2014/main" id="{40376872-FCF1-1116-39FC-82096D7C5B06}"/>
              </a:ext>
            </a:extLst>
          </p:cNvPr>
          <p:cNvSpPr txBox="1">
            <a:spLocks/>
          </p:cNvSpPr>
          <p:nvPr/>
        </p:nvSpPr>
        <p:spPr>
          <a:xfrm>
            <a:off x="7802880" y="82319"/>
            <a:ext cx="41919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2">
                      <a:lumMod val="90000"/>
                      <a:lumOff val="10000"/>
                    </a:schemeClr>
                  </a:solidFill>
                </a:ln>
                <a:solidFill>
                  <a:srgbClr val="FCFFFF"/>
                </a:solidFill>
                <a:effectLst>
                  <a:innerShdw blurRad="63500" dist="50800" dir="16200000">
                    <a:prstClr val="black">
                      <a:alpha val="50000"/>
                    </a:prstClr>
                  </a:innerShdw>
                </a:effectLst>
                <a:latin typeface="Constantia" panose="02030602050306030303" pitchFamily="18" charset="0"/>
              </a:rPr>
              <a:t>Accuracy</a:t>
            </a:r>
          </a:p>
        </p:txBody>
      </p:sp>
      <p:sp>
        <p:nvSpPr>
          <p:cNvPr id="15" name="Rectangle: Diagonal Corners Rounded 14">
            <a:extLst>
              <a:ext uri="{FF2B5EF4-FFF2-40B4-BE49-F238E27FC236}">
                <a16:creationId xmlns:a16="http://schemas.microsoft.com/office/drawing/2014/main" id="{A79F92BE-CA02-2180-CEFA-236C04BDAD6E}"/>
              </a:ext>
            </a:extLst>
          </p:cNvPr>
          <p:cNvSpPr/>
          <p:nvPr/>
        </p:nvSpPr>
        <p:spPr>
          <a:xfrm>
            <a:off x="1243305" y="4938035"/>
            <a:ext cx="4470400" cy="1472883"/>
          </a:xfrm>
          <a:custGeom>
            <a:avLst/>
            <a:gdLst>
              <a:gd name="connsiteX0" fmla="*/ 245485 w 4470400"/>
              <a:gd name="connsiteY0" fmla="*/ 0 h 1472883"/>
              <a:gd name="connsiteX1" fmla="*/ 689101 w 4470400"/>
              <a:gd name="connsiteY1" fmla="*/ 0 h 1472883"/>
              <a:gd name="connsiteX2" fmla="*/ 1132717 w 4470400"/>
              <a:gd name="connsiteY2" fmla="*/ 0 h 1472883"/>
              <a:gd name="connsiteX3" fmla="*/ 1703081 w 4470400"/>
              <a:gd name="connsiteY3" fmla="*/ 0 h 1472883"/>
              <a:gd name="connsiteX4" fmla="*/ 2231195 w 4470400"/>
              <a:gd name="connsiteY4" fmla="*/ 0 h 1472883"/>
              <a:gd name="connsiteX5" fmla="*/ 2801559 w 4470400"/>
              <a:gd name="connsiteY5" fmla="*/ 0 h 1472883"/>
              <a:gd name="connsiteX6" fmla="*/ 3245175 w 4470400"/>
              <a:gd name="connsiteY6" fmla="*/ 0 h 1472883"/>
              <a:gd name="connsiteX7" fmla="*/ 3731040 w 4470400"/>
              <a:gd name="connsiteY7" fmla="*/ 0 h 1472883"/>
              <a:gd name="connsiteX8" fmla="*/ 4470400 w 4470400"/>
              <a:gd name="connsiteY8" fmla="*/ 0 h 1472883"/>
              <a:gd name="connsiteX9" fmla="*/ 4470400 w 4470400"/>
              <a:gd name="connsiteY9" fmla="*/ 0 h 1472883"/>
              <a:gd name="connsiteX10" fmla="*/ 4470400 w 4470400"/>
              <a:gd name="connsiteY10" fmla="*/ 409133 h 1472883"/>
              <a:gd name="connsiteX11" fmla="*/ 4470400 w 4470400"/>
              <a:gd name="connsiteY11" fmla="*/ 781443 h 1472883"/>
              <a:gd name="connsiteX12" fmla="*/ 4470400 w 4470400"/>
              <a:gd name="connsiteY12" fmla="*/ 1227398 h 1472883"/>
              <a:gd name="connsiteX13" fmla="*/ 4224915 w 4470400"/>
              <a:gd name="connsiteY13" fmla="*/ 1472883 h 1472883"/>
              <a:gd name="connsiteX14" fmla="*/ 3612302 w 4470400"/>
              <a:gd name="connsiteY14" fmla="*/ 1472883 h 1472883"/>
              <a:gd name="connsiteX15" fmla="*/ 3084188 w 4470400"/>
              <a:gd name="connsiteY15" fmla="*/ 1472883 h 1472883"/>
              <a:gd name="connsiteX16" fmla="*/ 2682821 w 4470400"/>
              <a:gd name="connsiteY16" fmla="*/ 1472883 h 1472883"/>
              <a:gd name="connsiteX17" fmla="*/ 2239205 w 4470400"/>
              <a:gd name="connsiteY17" fmla="*/ 1472883 h 1472883"/>
              <a:gd name="connsiteX18" fmla="*/ 1795589 w 4470400"/>
              <a:gd name="connsiteY18" fmla="*/ 1472883 h 1472883"/>
              <a:gd name="connsiteX19" fmla="*/ 1351973 w 4470400"/>
              <a:gd name="connsiteY19" fmla="*/ 1472883 h 1472883"/>
              <a:gd name="connsiteX20" fmla="*/ 823858 w 4470400"/>
              <a:gd name="connsiteY20" fmla="*/ 1472883 h 1472883"/>
              <a:gd name="connsiteX21" fmla="*/ 0 w 4470400"/>
              <a:gd name="connsiteY21" fmla="*/ 1472883 h 1472883"/>
              <a:gd name="connsiteX22" fmla="*/ 0 w 4470400"/>
              <a:gd name="connsiteY22" fmla="*/ 1472883 h 1472883"/>
              <a:gd name="connsiteX23" fmla="*/ 0 w 4470400"/>
              <a:gd name="connsiteY23" fmla="*/ 1100572 h 1472883"/>
              <a:gd name="connsiteX24" fmla="*/ 0 w 4470400"/>
              <a:gd name="connsiteY24" fmla="*/ 691440 h 1472883"/>
              <a:gd name="connsiteX25" fmla="*/ 0 w 4470400"/>
              <a:gd name="connsiteY25" fmla="*/ 245485 h 1472883"/>
              <a:gd name="connsiteX26" fmla="*/ 245485 w 4470400"/>
              <a:gd name="connsiteY26" fmla="*/ 0 h 147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70400" h="1472883" fill="none" extrusionOk="0">
                <a:moveTo>
                  <a:pt x="245485" y="0"/>
                </a:moveTo>
                <a:cubicBezTo>
                  <a:pt x="417606" y="-25751"/>
                  <a:pt x="539766" y="21727"/>
                  <a:pt x="689101" y="0"/>
                </a:cubicBezTo>
                <a:cubicBezTo>
                  <a:pt x="838436" y="-21727"/>
                  <a:pt x="972594" y="29860"/>
                  <a:pt x="1132717" y="0"/>
                </a:cubicBezTo>
                <a:cubicBezTo>
                  <a:pt x="1292840" y="-29860"/>
                  <a:pt x="1514318" y="39976"/>
                  <a:pt x="1703081" y="0"/>
                </a:cubicBezTo>
                <a:cubicBezTo>
                  <a:pt x="1891844" y="-39976"/>
                  <a:pt x="2033071" y="33451"/>
                  <a:pt x="2231195" y="0"/>
                </a:cubicBezTo>
                <a:cubicBezTo>
                  <a:pt x="2429319" y="-33451"/>
                  <a:pt x="2584228" y="3130"/>
                  <a:pt x="2801559" y="0"/>
                </a:cubicBezTo>
                <a:cubicBezTo>
                  <a:pt x="3018890" y="-3130"/>
                  <a:pt x="3052112" y="15471"/>
                  <a:pt x="3245175" y="0"/>
                </a:cubicBezTo>
                <a:cubicBezTo>
                  <a:pt x="3438238" y="-15471"/>
                  <a:pt x="3580729" y="14919"/>
                  <a:pt x="3731040" y="0"/>
                </a:cubicBezTo>
                <a:cubicBezTo>
                  <a:pt x="3881352" y="-14919"/>
                  <a:pt x="4177587" y="35993"/>
                  <a:pt x="4470400" y="0"/>
                </a:cubicBezTo>
                <a:lnTo>
                  <a:pt x="4470400" y="0"/>
                </a:lnTo>
                <a:cubicBezTo>
                  <a:pt x="4511061" y="189225"/>
                  <a:pt x="4423306" y="222115"/>
                  <a:pt x="4470400" y="409133"/>
                </a:cubicBezTo>
                <a:cubicBezTo>
                  <a:pt x="4517494" y="596151"/>
                  <a:pt x="4433957" y="649259"/>
                  <a:pt x="4470400" y="781443"/>
                </a:cubicBezTo>
                <a:cubicBezTo>
                  <a:pt x="4506843" y="913627"/>
                  <a:pt x="4453864" y="1131519"/>
                  <a:pt x="4470400" y="1227398"/>
                </a:cubicBezTo>
                <a:cubicBezTo>
                  <a:pt x="4467772" y="1340211"/>
                  <a:pt x="4356151" y="1480471"/>
                  <a:pt x="4224915" y="1472883"/>
                </a:cubicBezTo>
                <a:cubicBezTo>
                  <a:pt x="4040186" y="1508296"/>
                  <a:pt x="3755977" y="1422261"/>
                  <a:pt x="3612302" y="1472883"/>
                </a:cubicBezTo>
                <a:cubicBezTo>
                  <a:pt x="3468627" y="1523505"/>
                  <a:pt x="3234913" y="1465078"/>
                  <a:pt x="3084188" y="1472883"/>
                </a:cubicBezTo>
                <a:cubicBezTo>
                  <a:pt x="2933463" y="1480688"/>
                  <a:pt x="2785256" y="1440707"/>
                  <a:pt x="2682821" y="1472883"/>
                </a:cubicBezTo>
                <a:cubicBezTo>
                  <a:pt x="2580386" y="1505059"/>
                  <a:pt x="2421296" y="1428949"/>
                  <a:pt x="2239205" y="1472883"/>
                </a:cubicBezTo>
                <a:cubicBezTo>
                  <a:pt x="2057114" y="1516817"/>
                  <a:pt x="1992465" y="1464113"/>
                  <a:pt x="1795589" y="1472883"/>
                </a:cubicBezTo>
                <a:cubicBezTo>
                  <a:pt x="1598713" y="1481653"/>
                  <a:pt x="1545630" y="1466934"/>
                  <a:pt x="1351973" y="1472883"/>
                </a:cubicBezTo>
                <a:cubicBezTo>
                  <a:pt x="1158316" y="1478832"/>
                  <a:pt x="996740" y="1438125"/>
                  <a:pt x="823858" y="1472883"/>
                </a:cubicBezTo>
                <a:cubicBezTo>
                  <a:pt x="650976" y="1507641"/>
                  <a:pt x="178139" y="1453068"/>
                  <a:pt x="0" y="1472883"/>
                </a:cubicBezTo>
                <a:lnTo>
                  <a:pt x="0" y="1472883"/>
                </a:lnTo>
                <a:cubicBezTo>
                  <a:pt x="-37522" y="1311035"/>
                  <a:pt x="9199" y="1254031"/>
                  <a:pt x="0" y="1100572"/>
                </a:cubicBezTo>
                <a:cubicBezTo>
                  <a:pt x="-9199" y="947113"/>
                  <a:pt x="43392" y="865874"/>
                  <a:pt x="0" y="691440"/>
                </a:cubicBezTo>
                <a:cubicBezTo>
                  <a:pt x="-43392" y="517006"/>
                  <a:pt x="43129" y="377433"/>
                  <a:pt x="0" y="245485"/>
                </a:cubicBezTo>
                <a:cubicBezTo>
                  <a:pt x="6470" y="116137"/>
                  <a:pt x="115992" y="19729"/>
                  <a:pt x="245485" y="0"/>
                </a:cubicBezTo>
                <a:close/>
              </a:path>
              <a:path w="4470400" h="1472883" stroke="0" extrusionOk="0">
                <a:moveTo>
                  <a:pt x="245485" y="0"/>
                </a:moveTo>
                <a:cubicBezTo>
                  <a:pt x="398520" y="-16091"/>
                  <a:pt x="541756" y="16442"/>
                  <a:pt x="731350" y="0"/>
                </a:cubicBezTo>
                <a:cubicBezTo>
                  <a:pt x="920944" y="-16442"/>
                  <a:pt x="980101" y="38750"/>
                  <a:pt x="1132717" y="0"/>
                </a:cubicBezTo>
                <a:cubicBezTo>
                  <a:pt x="1285333" y="-38750"/>
                  <a:pt x="1513413" y="51604"/>
                  <a:pt x="1618582" y="0"/>
                </a:cubicBezTo>
                <a:cubicBezTo>
                  <a:pt x="1723751" y="-51604"/>
                  <a:pt x="2006066" y="56927"/>
                  <a:pt x="2188946" y="0"/>
                </a:cubicBezTo>
                <a:cubicBezTo>
                  <a:pt x="2371826" y="-56927"/>
                  <a:pt x="2552605" y="33426"/>
                  <a:pt x="2759309" y="0"/>
                </a:cubicBezTo>
                <a:cubicBezTo>
                  <a:pt x="2966013" y="-33426"/>
                  <a:pt x="3142141" y="17372"/>
                  <a:pt x="3371922" y="0"/>
                </a:cubicBezTo>
                <a:cubicBezTo>
                  <a:pt x="3601703" y="-17372"/>
                  <a:pt x="3774551" y="36469"/>
                  <a:pt x="3942286" y="0"/>
                </a:cubicBezTo>
                <a:cubicBezTo>
                  <a:pt x="4110021" y="-36469"/>
                  <a:pt x="4343714" y="16820"/>
                  <a:pt x="4470400" y="0"/>
                </a:cubicBezTo>
                <a:lnTo>
                  <a:pt x="4470400" y="0"/>
                </a:lnTo>
                <a:cubicBezTo>
                  <a:pt x="4481142" y="153544"/>
                  <a:pt x="4441753" y="327522"/>
                  <a:pt x="4470400" y="421407"/>
                </a:cubicBezTo>
                <a:cubicBezTo>
                  <a:pt x="4499047" y="515292"/>
                  <a:pt x="4441363" y="688421"/>
                  <a:pt x="4470400" y="830539"/>
                </a:cubicBezTo>
                <a:cubicBezTo>
                  <a:pt x="4499437" y="972657"/>
                  <a:pt x="4439099" y="1107666"/>
                  <a:pt x="4470400" y="1227398"/>
                </a:cubicBezTo>
                <a:cubicBezTo>
                  <a:pt x="4472488" y="1368031"/>
                  <a:pt x="4360061" y="1469271"/>
                  <a:pt x="4224915" y="1472883"/>
                </a:cubicBezTo>
                <a:cubicBezTo>
                  <a:pt x="4069938" y="1535222"/>
                  <a:pt x="3856835" y="1425794"/>
                  <a:pt x="3696801" y="1472883"/>
                </a:cubicBezTo>
                <a:cubicBezTo>
                  <a:pt x="3536767" y="1519972"/>
                  <a:pt x="3377141" y="1470871"/>
                  <a:pt x="3210935" y="1472883"/>
                </a:cubicBezTo>
                <a:cubicBezTo>
                  <a:pt x="3044729" y="1474895"/>
                  <a:pt x="2849527" y="1469494"/>
                  <a:pt x="2725070" y="1472883"/>
                </a:cubicBezTo>
                <a:cubicBezTo>
                  <a:pt x="2600614" y="1476272"/>
                  <a:pt x="2350633" y="1445273"/>
                  <a:pt x="2112458" y="1472883"/>
                </a:cubicBezTo>
                <a:cubicBezTo>
                  <a:pt x="1874283" y="1500493"/>
                  <a:pt x="1893652" y="1436520"/>
                  <a:pt x="1711091" y="1472883"/>
                </a:cubicBezTo>
                <a:cubicBezTo>
                  <a:pt x="1528530" y="1509246"/>
                  <a:pt x="1339584" y="1457127"/>
                  <a:pt x="1098478" y="1472883"/>
                </a:cubicBezTo>
                <a:cubicBezTo>
                  <a:pt x="857372" y="1488639"/>
                  <a:pt x="893952" y="1433885"/>
                  <a:pt x="697111" y="1472883"/>
                </a:cubicBezTo>
                <a:cubicBezTo>
                  <a:pt x="500270" y="1511881"/>
                  <a:pt x="171663" y="1466482"/>
                  <a:pt x="0" y="1472883"/>
                </a:cubicBezTo>
                <a:lnTo>
                  <a:pt x="0" y="1472883"/>
                </a:lnTo>
                <a:cubicBezTo>
                  <a:pt x="-36624" y="1376595"/>
                  <a:pt x="12033" y="1264292"/>
                  <a:pt x="0" y="1076024"/>
                </a:cubicBezTo>
                <a:cubicBezTo>
                  <a:pt x="-12033" y="887756"/>
                  <a:pt x="42863" y="801193"/>
                  <a:pt x="0" y="642344"/>
                </a:cubicBezTo>
                <a:cubicBezTo>
                  <a:pt x="-42863" y="483495"/>
                  <a:pt x="35757" y="386960"/>
                  <a:pt x="0" y="245485"/>
                </a:cubicBezTo>
                <a:cubicBezTo>
                  <a:pt x="-3263" y="116878"/>
                  <a:pt x="120099" y="4923"/>
                  <a:pt x="245485" y="0"/>
                </a:cubicBezTo>
                <a:close/>
              </a:path>
            </a:pathLst>
          </a:custGeom>
          <a:solidFill>
            <a:srgbClr val="A6A6A6"/>
          </a:solidFill>
          <a:ln>
            <a:solidFill>
              <a:schemeClr val="tx2">
                <a:lumMod val="90000"/>
                <a:lumOff val="10000"/>
              </a:schemeClr>
            </a:solidFill>
            <a:extLst>
              <a:ext uri="{C807C97D-BFC1-408E-A445-0C87EB9F89A2}">
                <ask:lineSketchStyleProps xmlns:ask="http://schemas.microsoft.com/office/drawing/2018/sketchyshapes" sd="1195567158">
                  <a:prstGeom prst="round2Diag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6" name="Content Placeholder 5">
            <a:extLst>
              <a:ext uri="{FF2B5EF4-FFF2-40B4-BE49-F238E27FC236}">
                <a16:creationId xmlns:a16="http://schemas.microsoft.com/office/drawing/2014/main" id="{53176B60-9288-587A-44B1-568D29377E06}"/>
              </a:ext>
            </a:extLst>
          </p:cNvPr>
          <p:cNvSpPr txBox="1">
            <a:spLocks/>
          </p:cNvSpPr>
          <p:nvPr/>
        </p:nvSpPr>
        <p:spPr>
          <a:xfrm>
            <a:off x="1334746" y="5085355"/>
            <a:ext cx="4287519" cy="13255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2400" b="1" u="sng" dirty="0">
                <a:solidFill>
                  <a:schemeClr val="bg1"/>
                </a:solidFill>
                <a:latin typeface="Constantia" panose="02030602050306030303" pitchFamily="18" charset="0"/>
              </a:rPr>
              <a:t>Decision Tree Model</a:t>
            </a:r>
            <a:endParaRPr lang="en-US" sz="2400" dirty="0">
              <a:solidFill>
                <a:schemeClr val="bg1"/>
              </a:solidFill>
              <a:latin typeface="Constantia" panose="02030602050306030303" pitchFamily="18" charset="0"/>
            </a:endParaRPr>
          </a:p>
          <a:p>
            <a:pPr marL="0" indent="0">
              <a:lnSpc>
                <a:spcPct val="100000"/>
              </a:lnSpc>
              <a:spcBef>
                <a:spcPts val="0"/>
              </a:spcBef>
              <a:buFontTx/>
              <a:buNone/>
              <a:defRPr/>
            </a:pPr>
            <a:r>
              <a:rPr lang="en-US" sz="2400" dirty="0">
                <a:solidFill>
                  <a:schemeClr val="bg1"/>
                </a:solidFill>
                <a:latin typeface="Constantia" panose="02030602050306030303" pitchFamily="18" charset="0"/>
              </a:rPr>
              <a:t>Allows for visualization of how a supervised learning algorithm leads to specific outcomes. Composed of root, decision, and leaf nodes that narrow specific outputs.</a:t>
            </a:r>
          </a:p>
          <a:p>
            <a:endParaRPr lang="en-US" dirty="0">
              <a:solidFill>
                <a:schemeClr val="tx1">
                  <a:lumMod val="85000"/>
                  <a:lumOff val="15000"/>
                </a:schemeClr>
              </a:solidFill>
            </a:endParaRPr>
          </a:p>
        </p:txBody>
      </p:sp>
      <p:sp>
        <p:nvSpPr>
          <p:cNvPr id="17" name="Rectangle: Diagonal Corners Rounded 16">
            <a:extLst>
              <a:ext uri="{FF2B5EF4-FFF2-40B4-BE49-F238E27FC236}">
                <a16:creationId xmlns:a16="http://schemas.microsoft.com/office/drawing/2014/main" id="{357487D1-541C-91FB-E3EC-734BAED46195}"/>
              </a:ext>
            </a:extLst>
          </p:cNvPr>
          <p:cNvSpPr/>
          <p:nvPr/>
        </p:nvSpPr>
        <p:spPr>
          <a:xfrm>
            <a:off x="7152640" y="1295807"/>
            <a:ext cx="4470400" cy="1472883"/>
          </a:xfrm>
          <a:custGeom>
            <a:avLst/>
            <a:gdLst>
              <a:gd name="connsiteX0" fmla="*/ 245485 w 4470400"/>
              <a:gd name="connsiteY0" fmla="*/ 0 h 1472883"/>
              <a:gd name="connsiteX1" fmla="*/ 689101 w 4470400"/>
              <a:gd name="connsiteY1" fmla="*/ 0 h 1472883"/>
              <a:gd name="connsiteX2" fmla="*/ 1132717 w 4470400"/>
              <a:gd name="connsiteY2" fmla="*/ 0 h 1472883"/>
              <a:gd name="connsiteX3" fmla="*/ 1703081 w 4470400"/>
              <a:gd name="connsiteY3" fmla="*/ 0 h 1472883"/>
              <a:gd name="connsiteX4" fmla="*/ 2231195 w 4470400"/>
              <a:gd name="connsiteY4" fmla="*/ 0 h 1472883"/>
              <a:gd name="connsiteX5" fmla="*/ 2801559 w 4470400"/>
              <a:gd name="connsiteY5" fmla="*/ 0 h 1472883"/>
              <a:gd name="connsiteX6" fmla="*/ 3245175 w 4470400"/>
              <a:gd name="connsiteY6" fmla="*/ 0 h 1472883"/>
              <a:gd name="connsiteX7" fmla="*/ 3731040 w 4470400"/>
              <a:gd name="connsiteY7" fmla="*/ 0 h 1472883"/>
              <a:gd name="connsiteX8" fmla="*/ 4470400 w 4470400"/>
              <a:gd name="connsiteY8" fmla="*/ 0 h 1472883"/>
              <a:gd name="connsiteX9" fmla="*/ 4470400 w 4470400"/>
              <a:gd name="connsiteY9" fmla="*/ 0 h 1472883"/>
              <a:gd name="connsiteX10" fmla="*/ 4470400 w 4470400"/>
              <a:gd name="connsiteY10" fmla="*/ 409133 h 1472883"/>
              <a:gd name="connsiteX11" fmla="*/ 4470400 w 4470400"/>
              <a:gd name="connsiteY11" fmla="*/ 781443 h 1472883"/>
              <a:gd name="connsiteX12" fmla="*/ 4470400 w 4470400"/>
              <a:gd name="connsiteY12" fmla="*/ 1227398 h 1472883"/>
              <a:gd name="connsiteX13" fmla="*/ 4224915 w 4470400"/>
              <a:gd name="connsiteY13" fmla="*/ 1472883 h 1472883"/>
              <a:gd name="connsiteX14" fmla="*/ 3612302 w 4470400"/>
              <a:gd name="connsiteY14" fmla="*/ 1472883 h 1472883"/>
              <a:gd name="connsiteX15" fmla="*/ 3084188 w 4470400"/>
              <a:gd name="connsiteY15" fmla="*/ 1472883 h 1472883"/>
              <a:gd name="connsiteX16" fmla="*/ 2682821 w 4470400"/>
              <a:gd name="connsiteY16" fmla="*/ 1472883 h 1472883"/>
              <a:gd name="connsiteX17" fmla="*/ 2239205 w 4470400"/>
              <a:gd name="connsiteY17" fmla="*/ 1472883 h 1472883"/>
              <a:gd name="connsiteX18" fmla="*/ 1795589 w 4470400"/>
              <a:gd name="connsiteY18" fmla="*/ 1472883 h 1472883"/>
              <a:gd name="connsiteX19" fmla="*/ 1351973 w 4470400"/>
              <a:gd name="connsiteY19" fmla="*/ 1472883 h 1472883"/>
              <a:gd name="connsiteX20" fmla="*/ 823858 w 4470400"/>
              <a:gd name="connsiteY20" fmla="*/ 1472883 h 1472883"/>
              <a:gd name="connsiteX21" fmla="*/ 0 w 4470400"/>
              <a:gd name="connsiteY21" fmla="*/ 1472883 h 1472883"/>
              <a:gd name="connsiteX22" fmla="*/ 0 w 4470400"/>
              <a:gd name="connsiteY22" fmla="*/ 1472883 h 1472883"/>
              <a:gd name="connsiteX23" fmla="*/ 0 w 4470400"/>
              <a:gd name="connsiteY23" fmla="*/ 1100572 h 1472883"/>
              <a:gd name="connsiteX24" fmla="*/ 0 w 4470400"/>
              <a:gd name="connsiteY24" fmla="*/ 691440 h 1472883"/>
              <a:gd name="connsiteX25" fmla="*/ 0 w 4470400"/>
              <a:gd name="connsiteY25" fmla="*/ 245485 h 1472883"/>
              <a:gd name="connsiteX26" fmla="*/ 245485 w 4470400"/>
              <a:gd name="connsiteY26" fmla="*/ 0 h 147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70400" h="1472883" fill="none" extrusionOk="0">
                <a:moveTo>
                  <a:pt x="245485" y="0"/>
                </a:moveTo>
                <a:cubicBezTo>
                  <a:pt x="417606" y="-25751"/>
                  <a:pt x="539766" y="21727"/>
                  <a:pt x="689101" y="0"/>
                </a:cubicBezTo>
                <a:cubicBezTo>
                  <a:pt x="838436" y="-21727"/>
                  <a:pt x="972594" y="29860"/>
                  <a:pt x="1132717" y="0"/>
                </a:cubicBezTo>
                <a:cubicBezTo>
                  <a:pt x="1292840" y="-29860"/>
                  <a:pt x="1514318" y="39976"/>
                  <a:pt x="1703081" y="0"/>
                </a:cubicBezTo>
                <a:cubicBezTo>
                  <a:pt x="1891844" y="-39976"/>
                  <a:pt x="2033071" y="33451"/>
                  <a:pt x="2231195" y="0"/>
                </a:cubicBezTo>
                <a:cubicBezTo>
                  <a:pt x="2429319" y="-33451"/>
                  <a:pt x="2584228" y="3130"/>
                  <a:pt x="2801559" y="0"/>
                </a:cubicBezTo>
                <a:cubicBezTo>
                  <a:pt x="3018890" y="-3130"/>
                  <a:pt x="3052112" y="15471"/>
                  <a:pt x="3245175" y="0"/>
                </a:cubicBezTo>
                <a:cubicBezTo>
                  <a:pt x="3438238" y="-15471"/>
                  <a:pt x="3580729" y="14919"/>
                  <a:pt x="3731040" y="0"/>
                </a:cubicBezTo>
                <a:cubicBezTo>
                  <a:pt x="3881352" y="-14919"/>
                  <a:pt x="4177587" y="35993"/>
                  <a:pt x="4470400" y="0"/>
                </a:cubicBezTo>
                <a:lnTo>
                  <a:pt x="4470400" y="0"/>
                </a:lnTo>
                <a:cubicBezTo>
                  <a:pt x="4511061" y="189225"/>
                  <a:pt x="4423306" y="222115"/>
                  <a:pt x="4470400" y="409133"/>
                </a:cubicBezTo>
                <a:cubicBezTo>
                  <a:pt x="4517494" y="596151"/>
                  <a:pt x="4433957" y="649259"/>
                  <a:pt x="4470400" y="781443"/>
                </a:cubicBezTo>
                <a:cubicBezTo>
                  <a:pt x="4506843" y="913627"/>
                  <a:pt x="4453864" y="1131519"/>
                  <a:pt x="4470400" y="1227398"/>
                </a:cubicBezTo>
                <a:cubicBezTo>
                  <a:pt x="4467772" y="1340211"/>
                  <a:pt x="4356151" y="1480471"/>
                  <a:pt x="4224915" y="1472883"/>
                </a:cubicBezTo>
                <a:cubicBezTo>
                  <a:pt x="4040186" y="1508296"/>
                  <a:pt x="3755977" y="1422261"/>
                  <a:pt x="3612302" y="1472883"/>
                </a:cubicBezTo>
                <a:cubicBezTo>
                  <a:pt x="3468627" y="1523505"/>
                  <a:pt x="3234913" y="1465078"/>
                  <a:pt x="3084188" y="1472883"/>
                </a:cubicBezTo>
                <a:cubicBezTo>
                  <a:pt x="2933463" y="1480688"/>
                  <a:pt x="2785256" y="1440707"/>
                  <a:pt x="2682821" y="1472883"/>
                </a:cubicBezTo>
                <a:cubicBezTo>
                  <a:pt x="2580386" y="1505059"/>
                  <a:pt x="2421296" y="1428949"/>
                  <a:pt x="2239205" y="1472883"/>
                </a:cubicBezTo>
                <a:cubicBezTo>
                  <a:pt x="2057114" y="1516817"/>
                  <a:pt x="1992465" y="1464113"/>
                  <a:pt x="1795589" y="1472883"/>
                </a:cubicBezTo>
                <a:cubicBezTo>
                  <a:pt x="1598713" y="1481653"/>
                  <a:pt x="1545630" y="1466934"/>
                  <a:pt x="1351973" y="1472883"/>
                </a:cubicBezTo>
                <a:cubicBezTo>
                  <a:pt x="1158316" y="1478832"/>
                  <a:pt x="996740" y="1438125"/>
                  <a:pt x="823858" y="1472883"/>
                </a:cubicBezTo>
                <a:cubicBezTo>
                  <a:pt x="650976" y="1507641"/>
                  <a:pt x="178139" y="1453068"/>
                  <a:pt x="0" y="1472883"/>
                </a:cubicBezTo>
                <a:lnTo>
                  <a:pt x="0" y="1472883"/>
                </a:lnTo>
                <a:cubicBezTo>
                  <a:pt x="-37522" y="1311035"/>
                  <a:pt x="9199" y="1254031"/>
                  <a:pt x="0" y="1100572"/>
                </a:cubicBezTo>
                <a:cubicBezTo>
                  <a:pt x="-9199" y="947113"/>
                  <a:pt x="43392" y="865874"/>
                  <a:pt x="0" y="691440"/>
                </a:cubicBezTo>
                <a:cubicBezTo>
                  <a:pt x="-43392" y="517006"/>
                  <a:pt x="43129" y="377433"/>
                  <a:pt x="0" y="245485"/>
                </a:cubicBezTo>
                <a:cubicBezTo>
                  <a:pt x="6470" y="116137"/>
                  <a:pt x="115992" y="19729"/>
                  <a:pt x="245485" y="0"/>
                </a:cubicBezTo>
                <a:close/>
              </a:path>
              <a:path w="4470400" h="1472883" stroke="0" extrusionOk="0">
                <a:moveTo>
                  <a:pt x="245485" y="0"/>
                </a:moveTo>
                <a:cubicBezTo>
                  <a:pt x="398520" y="-16091"/>
                  <a:pt x="541756" y="16442"/>
                  <a:pt x="731350" y="0"/>
                </a:cubicBezTo>
                <a:cubicBezTo>
                  <a:pt x="920944" y="-16442"/>
                  <a:pt x="980101" y="38750"/>
                  <a:pt x="1132717" y="0"/>
                </a:cubicBezTo>
                <a:cubicBezTo>
                  <a:pt x="1285333" y="-38750"/>
                  <a:pt x="1513413" y="51604"/>
                  <a:pt x="1618582" y="0"/>
                </a:cubicBezTo>
                <a:cubicBezTo>
                  <a:pt x="1723751" y="-51604"/>
                  <a:pt x="2006066" y="56927"/>
                  <a:pt x="2188946" y="0"/>
                </a:cubicBezTo>
                <a:cubicBezTo>
                  <a:pt x="2371826" y="-56927"/>
                  <a:pt x="2552605" y="33426"/>
                  <a:pt x="2759309" y="0"/>
                </a:cubicBezTo>
                <a:cubicBezTo>
                  <a:pt x="2966013" y="-33426"/>
                  <a:pt x="3142141" y="17372"/>
                  <a:pt x="3371922" y="0"/>
                </a:cubicBezTo>
                <a:cubicBezTo>
                  <a:pt x="3601703" y="-17372"/>
                  <a:pt x="3774551" y="36469"/>
                  <a:pt x="3942286" y="0"/>
                </a:cubicBezTo>
                <a:cubicBezTo>
                  <a:pt x="4110021" y="-36469"/>
                  <a:pt x="4343714" y="16820"/>
                  <a:pt x="4470400" y="0"/>
                </a:cubicBezTo>
                <a:lnTo>
                  <a:pt x="4470400" y="0"/>
                </a:lnTo>
                <a:cubicBezTo>
                  <a:pt x="4481142" y="153544"/>
                  <a:pt x="4441753" y="327522"/>
                  <a:pt x="4470400" y="421407"/>
                </a:cubicBezTo>
                <a:cubicBezTo>
                  <a:pt x="4499047" y="515292"/>
                  <a:pt x="4441363" y="688421"/>
                  <a:pt x="4470400" y="830539"/>
                </a:cubicBezTo>
                <a:cubicBezTo>
                  <a:pt x="4499437" y="972657"/>
                  <a:pt x="4439099" y="1107666"/>
                  <a:pt x="4470400" y="1227398"/>
                </a:cubicBezTo>
                <a:cubicBezTo>
                  <a:pt x="4472488" y="1368031"/>
                  <a:pt x="4360061" y="1469271"/>
                  <a:pt x="4224915" y="1472883"/>
                </a:cubicBezTo>
                <a:cubicBezTo>
                  <a:pt x="4069938" y="1535222"/>
                  <a:pt x="3856835" y="1425794"/>
                  <a:pt x="3696801" y="1472883"/>
                </a:cubicBezTo>
                <a:cubicBezTo>
                  <a:pt x="3536767" y="1519972"/>
                  <a:pt x="3377141" y="1470871"/>
                  <a:pt x="3210935" y="1472883"/>
                </a:cubicBezTo>
                <a:cubicBezTo>
                  <a:pt x="3044729" y="1474895"/>
                  <a:pt x="2849527" y="1469494"/>
                  <a:pt x="2725070" y="1472883"/>
                </a:cubicBezTo>
                <a:cubicBezTo>
                  <a:pt x="2600614" y="1476272"/>
                  <a:pt x="2350633" y="1445273"/>
                  <a:pt x="2112458" y="1472883"/>
                </a:cubicBezTo>
                <a:cubicBezTo>
                  <a:pt x="1874283" y="1500493"/>
                  <a:pt x="1893652" y="1436520"/>
                  <a:pt x="1711091" y="1472883"/>
                </a:cubicBezTo>
                <a:cubicBezTo>
                  <a:pt x="1528530" y="1509246"/>
                  <a:pt x="1339584" y="1457127"/>
                  <a:pt x="1098478" y="1472883"/>
                </a:cubicBezTo>
                <a:cubicBezTo>
                  <a:pt x="857372" y="1488639"/>
                  <a:pt x="893952" y="1433885"/>
                  <a:pt x="697111" y="1472883"/>
                </a:cubicBezTo>
                <a:cubicBezTo>
                  <a:pt x="500270" y="1511881"/>
                  <a:pt x="171663" y="1466482"/>
                  <a:pt x="0" y="1472883"/>
                </a:cubicBezTo>
                <a:lnTo>
                  <a:pt x="0" y="1472883"/>
                </a:lnTo>
                <a:cubicBezTo>
                  <a:pt x="-36624" y="1376595"/>
                  <a:pt x="12033" y="1264292"/>
                  <a:pt x="0" y="1076024"/>
                </a:cubicBezTo>
                <a:cubicBezTo>
                  <a:pt x="-12033" y="887756"/>
                  <a:pt x="42863" y="801193"/>
                  <a:pt x="0" y="642344"/>
                </a:cubicBezTo>
                <a:cubicBezTo>
                  <a:pt x="-42863" y="483495"/>
                  <a:pt x="35757" y="386960"/>
                  <a:pt x="0" y="245485"/>
                </a:cubicBezTo>
                <a:cubicBezTo>
                  <a:pt x="-3263" y="116878"/>
                  <a:pt x="120099" y="4923"/>
                  <a:pt x="245485" y="0"/>
                </a:cubicBezTo>
                <a:close/>
              </a:path>
            </a:pathLst>
          </a:custGeom>
          <a:solidFill>
            <a:srgbClr val="CEE1E9"/>
          </a:solidFill>
          <a:ln>
            <a:solidFill>
              <a:schemeClr val="tx2">
                <a:lumMod val="90000"/>
                <a:lumOff val="10000"/>
              </a:schemeClr>
            </a:solidFill>
            <a:extLst>
              <a:ext uri="{C807C97D-BFC1-408E-A445-0C87EB9F89A2}">
                <ask:lineSketchStyleProps xmlns:ask="http://schemas.microsoft.com/office/drawing/2018/sketchyshapes" sd="1195567158">
                  <a:prstGeom prst="round2Diag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8" name="Content Placeholder 5">
            <a:extLst>
              <a:ext uri="{FF2B5EF4-FFF2-40B4-BE49-F238E27FC236}">
                <a16:creationId xmlns:a16="http://schemas.microsoft.com/office/drawing/2014/main" id="{714B35C2-A364-F9B5-1B58-0FBB9D54B83C}"/>
              </a:ext>
            </a:extLst>
          </p:cNvPr>
          <p:cNvSpPr txBox="1">
            <a:spLocks/>
          </p:cNvSpPr>
          <p:nvPr/>
        </p:nvSpPr>
        <p:spPr>
          <a:xfrm>
            <a:off x="7289982" y="1443127"/>
            <a:ext cx="4407141"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1700" b="1" dirty="0">
                <a:solidFill>
                  <a:prstClr val="black"/>
                </a:solidFill>
                <a:latin typeface="Constantia" panose="02030602050306030303" pitchFamily="18" charset="0"/>
              </a:rPr>
              <a:t>The average accuracy across locations is ~88%. </a:t>
            </a:r>
          </a:p>
          <a:p>
            <a:pPr marL="0" indent="0">
              <a:lnSpc>
                <a:spcPct val="100000"/>
              </a:lnSpc>
              <a:spcBef>
                <a:spcPts val="0"/>
              </a:spcBef>
              <a:buFontTx/>
              <a:buNone/>
              <a:defRPr/>
            </a:pPr>
            <a:r>
              <a:rPr lang="en-US" sz="1700" dirty="0">
                <a:solidFill>
                  <a:prstClr val="black"/>
                </a:solidFill>
                <a:latin typeface="Constantia" panose="02030602050306030303" pitchFamily="18" charset="0"/>
              </a:rPr>
              <a:t>The accuracy for predicting bad weather at </a:t>
            </a:r>
            <a:r>
              <a:rPr lang="en-US" sz="1700" dirty="0" err="1">
                <a:solidFill>
                  <a:prstClr val="black"/>
                </a:solidFill>
                <a:latin typeface="Constantia" panose="02030602050306030303" pitchFamily="18" charset="0"/>
              </a:rPr>
              <a:t>Sonnblick</a:t>
            </a:r>
            <a:r>
              <a:rPr lang="en-US" sz="1700" dirty="0">
                <a:solidFill>
                  <a:prstClr val="black"/>
                </a:solidFill>
                <a:latin typeface="Constantia" panose="02030602050306030303" pitchFamily="18" charset="0"/>
              </a:rPr>
              <a:t> is 100% accurate, may represent poor model fit.</a:t>
            </a:r>
          </a:p>
          <a:p>
            <a:endParaRPr lang="en-US" dirty="0">
              <a:solidFill>
                <a:schemeClr val="tx1">
                  <a:lumMod val="85000"/>
                  <a:lumOff val="15000"/>
                </a:schemeClr>
              </a:solidFill>
            </a:endParaRPr>
          </a:p>
        </p:txBody>
      </p:sp>
      <p:sp>
        <p:nvSpPr>
          <p:cNvPr id="21" name="Rectangle: Diagonal Corners Rounded 20">
            <a:extLst>
              <a:ext uri="{FF2B5EF4-FFF2-40B4-BE49-F238E27FC236}">
                <a16:creationId xmlns:a16="http://schemas.microsoft.com/office/drawing/2014/main" id="{4EF2914F-9598-C33B-11C9-25BF113CEDFC}"/>
              </a:ext>
            </a:extLst>
          </p:cNvPr>
          <p:cNvSpPr/>
          <p:nvPr/>
        </p:nvSpPr>
        <p:spPr>
          <a:xfrm>
            <a:off x="7061200" y="4851807"/>
            <a:ext cx="4470400" cy="1472883"/>
          </a:xfrm>
          <a:custGeom>
            <a:avLst/>
            <a:gdLst>
              <a:gd name="connsiteX0" fmla="*/ 245485 w 4470400"/>
              <a:gd name="connsiteY0" fmla="*/ 0 h 1472883"/>
              <a:gd name="connsiteX1" fmla="*/ 689101 w 4470400"/>
              <a:gd name="connsiteY1" fmla="*/ 0 h 1472883"/>
              <a:gd name="connsiteX2" fmla="*/ 1132717 w 4470400"/>
              <a:gd name="connsiteY2" fmla="*/ 0 h 1472883"/>
              <a:gd name="connsiteX3" fmla="*/ 1703081 w 4470400"/>
              <a:gd name="connsiteY3" fmla="*/ 0 h 1472883"/>
              <a:gd name="connsiteX4" fmla="*/ 2231195 w 4470400"/>
              <a:gd name="connsiteY4" fmla="*/ 0 h 1472883"/>
              <a:gd name="connsiteX5" fmla="*/ 2801559 w 4470400"/>
              <a:gd name="connsiteY5" fmla="*/ 0 h 1472883"/>
              <a:gd name="connsiteX6" fmla="*/ 3245175 w 4470400"/>
              <a:gd name="connsiteY6" fmla="*/ 0 h 1472883"/>
              <a:gd name="connsiteX7" fmla="*/ 3731040 w 4470400"/>
              <a:gd name="connsiteY7" fmla="*/ 0 h 1472883"/>
              <a:gd name="connsiteX8" fmla="*/ 4470400 w 4470400"/>
              <a:gd name="connsiteY8" fmla="*/ 0 h 1472883"/>
              <a:gd name="connsiteX9" fmla="*/ 4470400 w 4470400"/>
              <a:gd name="connsiteY9" fmla="*/ 0 h 1472883"/>
              <a:gd name="connsiteX10" fmla="*/ 4470400 w 4470400"/>
              <a:gd name="connsiteY10" fmla="*/ 409133 h 1472883"/>
              <a:gd name="connsiteX11" fmla="*/ 4470400 w 4470400"/>
              <a:gd name="connsiteY11" fmla="*/ 781443 h 1472883"/>
              <a:gd name="connsiteX12" fmla="*/ 4470400 w 4470400"/>
              <a:gd name="connsiteY12" fmla="*/ 1227398 h 1472883"/>
              <a:gd name="connsiteX13" fmla="*/ 4224915 w 4470400"/>
              <a:gd name="connsiteY13" fmla="*/ 1472883 h 1472883"/>
              <a:gd name="connsiteX14" fmla="*/ 3612302 w 4470400"/>
              <a:gd name="connsiteY14" fmla="*/ 1472883 h 1472883"/>
              <a:gd name="connsiteX15" fmla="*/ 3084188 w 4470400"/>
              <a:gd name="connsiteY15" fmla="*/ 1472883 h 1472883"/>
              <a:gd name="connsiteX16" fmla="*/ 2682821 w 4470400"/>
              <a:gd name="connsiteY16" fmla="*/ 1472883 h 1472883"/>
              <a:gd name="connsiteX17" fmla="*/ 2239205 w 4470400"/>
              <a:gd name="connsiteY17" fmla="*/ 1472883 h 1472883"/>
              <a:gd name="connsiteX18" fmla="*/ 1795589 w 4470400"/>
              <a:gd name="connsiteY18" fmla="*/ 1472883 h 1472883"/>
              <a:gd name="connsiteX19" fmla="*/ 1351973 w 4470400"/>
              <a:gd name="connsiteY19" fmla="*/ 1472883 h 1472883"/>
              <a:gd name="connsiteX20" fmla="*/ 823858 w 4470400"/>
              <a:gd name="connsiteY20" fmla="*/ 1472883 h 1472883"/>
              <a:gd name="connsiteX21" fmla="*/ 0 w 4470400"/>
              <a:gd name="connsiteY21" fmla="*/ 1472883 h 1472883"/>
              <a:gd name="connsiteX22" fmla="*/ 0 w 4470400"/>
              <a:gd name="connsiteY22" fmla="*/ 1472883 h 1472883"/>
              <a:gd name="connsiteX23" fmla="*/ 0 w 4470400"/>
              <a:gd name="connsiteY23" fmla="*/ 1100572 h 1472883"/>
              <a:gd name="connsiteX24" fmla="*/ 0 w 4470400"/>
              <a:gd name="connsiteY24" fmla="*/ 691440 h 1472883"/>
              <a:gd name="connsiteX25" fmla="*/ 0 w 4470400"/>
              <a:gd name="connsiteY25" fmla="*/ 245485 h 1472883"/>
              <a:gd name="connsiteX26" fmla="*/ 245485 w 4470400"/>
              <a:gd name="connsiteY26" fmla="*/ 0 h 147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70400" h="1472883" fill="none" extrusionOk="0">
                <a:moveTo>
                  <a:pt x="245485" y="0"/>
                </a:moveTo>
                <a:cubicBezTo>
                  <a:pt x="417606" y="-25751"/>
                  <a:pt x="539766" y="21727"/>
                  <a:pt x="689101" y="0"/>
                </a:cubicBezTo>
                <a:cubicBezTo>
                  <a:pt x="838436" y="-21727"/>
                  <a:pt x="972594" y="29860"/>
                  <a:pt x="1132717" y="0"/>
                </a:cubicBezTo>
                <a:cubicBezTo>
                  <a:pt x="1292840" y="-29860"/>
                  <a:pt x="1514318" y="39976"/>
                  <a:pt x="1703081" y="0"/>
                </a:cubicBezTo>
                <a:cubicBezTo>
                  <a:pt x="1891844" y="-39976"/>
                  <a:pt x="2033071" y="33451"/>
                  <a:pt x="2231195" y="0"/>
                </a:cubicBezTo>
                <a:cubicBezTo>
                  <a:pt x="2429319" y="-33451"/>
                  <a:pt x="2584228" y="3130"/>
                  <a:pt x="2801559" y="0"/>
                </a:cubicBezTo>
                <a:cubicBezTo>
                  <a:pt x="3018890" y="-3130"/>
                  <a:pt x="3052112" y="15471"/>
                  <a:pt x="3245175" y="0"/>
                </a:cubicBezTo>
                <a:cubicBezTo>
                  <a:pt x="3438238" y="-15471"/>
                  <a:pt x="3580729" y="14919"/>
                  <a:pt x="3731040" y="0"/>
                </a:cubicBezTo>
                <a:cubicBezTo>
                  <a:pt x="3881352" y="-14919"/>
                  <a:pt x="4177587" y="35993"/>
                  <a:pt x="4470400" y="0"/>
                </a:cubicBezTo>
                <a:lnTo>
                  <a:pt x="4470400" y="0"/>
                </a:lnTo>
                <a:cubicBezTo>
                  <a:pt x="4511061" y="189225"/>
                  <a:pt x="4423306" y="222115"/>
                  <a:pt x="4470400" y="409133"/>
                </a:cubicBezTo>
                <a:cubicBezTo>
                  <a:pt x="4517494" y="596151"/>
                  <a:pt x="4433957" y="649259"/>
                  <a:pt x="4470400" y="781443"/>
                </a:cubicBezTo>
                <a:cubicBezTo>
                  <a:pt x="4506843" y="913627"/>
                  <a:pt x="4453864" y="1131519"/>
                  <a:pt x="4470400" y="1227398"/>
                </a:cubicBezTo>
                <a:cubicBezTo>
                  <a:pt x="4467772" y="1340211"/>
                  <a:pt x="4356151" y="1480471"/>
                  <a:pt x="4224915" y="1472883"/>
                </a:cubicBezTo>
                <a:cubicBezTo>
                  <a:pt x="4040186" y="1508296"/>
                  <a:pt x="3755977" y="1422261"/>
                  <a:pt x="3612302" y="1472883"/>
                </a:cubicBezTo>
                <a:cubicBezTo>
                  <a:pt x="3468627" y="1523505"/>
                  <a:pt x="3234913" y="1465078"/>
                  <a:pt x="3084188" y="1472883"/>
                </a:cubicBezTo>
                <a:cubicBezTo>
                  <a:pt x="2933463" y="1480688"/>
                  <a:pt x="2785256" y="1440707"/>
                  <a:pt x="2682821" y="1472883"/>
                </a:cubicBezTo>
                <a:cubicBezTo>
                  <a:pt x="2580386" y="1505059"/>
                  <a:pt x="2421296" y="1428949"/>
                  <a:pt x="2239205" y="1472883"/>
                </a:cubicBezTo>
                <a:cubicBezTo>
                  <a:pt x="2057114" y="1516817"/>
                  <a:pt x="1992465" y="1464113"/>
                  <a:pt x="1795589" y="1472883"/>
                </a:cubicBezTo>
                <a:cubicBezTo>
                  <a:pt x="1598713" y="1481653"/>
                  <a:pt x="1545630" y="1466934"/>
                  <a:pt x="1351973" y="1472883"/>
                </a:cubicBezTo>
                <a:cubicBezTo>
                  <a:pt x="1158316" y="1478832"/>
                  <a:pt x="996740" y="1438125"/>
                  <a:pt x="823858" y="1472883"/>
                </a:cubicBezTo>
                <a:cubicBezTo>
                  <a:pt x="650976" y="1507641"/>
                  <a:pt x="178139" y="1453068"/>
                  <a:pt x="0" y="1472883"/>
                </a:cubicBezTo>
                <a:lnTo>
                  <a:pt x="0" y="1472883"/>
                </a:lnTo>
                <a:cubicBezTo>
                  <a:pt x="-37522" y="1311035"/>
                  <a:pt x="9199" y="1254031"/>
                  <a:pt x="0" y="1100572"/>
                </a:cubicBezTo>
                <a:cubicBezTo>
                  <a:pt x="-9199" y="947113"/>
                  <a:pt x="43392" y="865874"/>
                  <a:pt x="0" y="691440"/>
                </a:cubicBezTo>
                <a:cubicBezTo>
                  <a:pt x="-43392" y="517006"/>
                  <a:pt x="43129" y="377433"/>
                  <a:pt x="0" y="245485"/>
                </a:cubicBezTo>
                <a:cubicBezTo>
                  <a:pt x="6470" y="116137"/>
                  <a:pt x="115992" y="19729"/>
                  <a:pt x="245485" y="0"/>
                </a:cubicBezTo>
                <a:close/>
              </a:path>
              <a:path w="4470400" h="1472883" stroke="0" extrusionOk="0">
                <a:moveTo>
                  <a:pt x="245485" y="0"/>
                </a:moveTo>
                <a:cubicBezTo>
                  <a:pt x="398520" y="-16091"/>
                  <a:pt x="541756" y="16442"/>
                  <a:pt x="731350" y="0"/>
                </a:cubicBezTo>
                <a:cubicBezTo>
                  <a:pt x="920944" y="-16442"/>
                  <a:pt x="980101" y="38750"/>
                  <a:pt x="1132717" y="0"/>
                </a:cubicBezTo>
                <a:cubicBezTo>
                  <a:pt x="1285333" y="-38750"/>
                  <a:pt x="1513413" y="51604"/>
                  <a:pt x="1618582" y="0"/>
                </a:cubicBezTo>
                <a:cubicBezTo>
                  <a:pt x="1723751" y="-51604"/>
                  <a:pt x="2006066" y="56927"/>
                  <a:pt x="2188946" y="0"/>
                </a:cubicBezTo>
                <a:cubicBezTo>
                  <a:pt x="2371826" y="-56927"/>
                  <a:pt x="2552605" y="33426"/>
                  <a:pt x="2759309" y="0"/>
                </a:cubicBezTo>
                <a:cubicBezTo>
                  <a:pt x="2966013" y="-33426"/>
                  <a:pt x="3142141" y="17372"/>
                  <a:pt x="3371922" y="0"/>
                </a:cubicBezTo>
                <a:cubicBezTo>
                  <a:pt x="3601703" y="-17372"/>
                  <a:pt x="3774551" y="36469"/>
                  <a:pt x="3942286" y="0"/>
                </a:cubicBezTo>
                <a:cubicBezTo>
                  <a:pt x="4110021" y="-36469"/>
                  <a:pt x="4343714" y="16820"/>
                  <a:pt x="4470400" y="0"/>
                </a:cubicBezTo>
                <a:lnTo>
                  <a:pt x="4470400" y="0"/>
                </a:lnTo>
                <a:cubicBezTo>
                  <a:pt x="4481142" y="153544"/>
                  <a:pt x="4441753" y="327522"/>
                  <a:pt x="4470400" y="421407"/>
                </a:cubicBezTo>
                <a:cubicBezTo>
                  <a:pt x="4499047" y="515292"/>
                  <a:pt x="4441363" y="688421"/>
                  <a:pt x="4470400" y="830539"/>
                </a:cubicBezTo>
                <a:cubicBezTo>
                  <a:pt x="4499437" y="972657"/>
                  <a:pt x="4439099" y="1107666"/>
                  <a:pt x="4470400" y="1227398"/>
                </a:cubicBezTo>
                <a:cubicBezTo>
                  <a:pt x="4472488" y="1368031"/>
                  <a:pt x="4360061" y="1469271"/>
                  <a:pt x="4224915" y="1472883"/>
                </a:cubicBezTo>
                <a:cubicBezTo>
                  <a:pt x="4069938" y="1535222"/>
                  <a:pt x="3856835" y="1425794"/>
                  <a:pt x="3696801" y="1472883"/>
                </a:cubicBezTo>
                <a:cubicBezTo>
                  <a:pt x="3536767" y="1519972"/>
                  <a:pt x="3377141" y="1470871"/>
                  <a:pt x="3210935" y="1472883"/>
                </a:cubicBezTo>
                <a:cubicBezTo>
                  <a:pt x="3044729" y="1474895"/>
                  <a:pt x="2849527" y="1469494"/>
                  <a:pt x="2725070" y="1472883"/>
                </a:cubicBezTo>
                <a:cubicBezTo>
                  <a:pt x="2600614" y="1476272"/>
                  <a:pt x="2350633" y="1445273"/>
                  <a:pt x="2112458" y="1472883"/>
                </a:cubicBezTo>
                <a:cubicBezTo>
                  <a:pt x="1874283" y="1500493"/>
                  <a:pt x="1893652" y="1436520"/>
                  <a:pt x="1711091" y="1472883"/>
                </a:cubicBezTo>
                <a:cubicBezTo>
                  <a:pt x="1528530" y="1509246"/>
                  <a:pt x="1339584" y="1457127"/>
                  <a:pt x="1098478" y="1472883"/>
                </a:cubicBezTo>
                <a:cubicBezTo>
                  <a:pt x="857372" y="1488639"/>
                  <a:pt x="893952" y="1433885"/>
                  <a:pt x="697111" y="1472883"/>
                </a:cubicBezTo>
                <a:cubicBezTo>
                  <a:pt x="500270" y="1511881"/>
                  <a:pt x="171663" y="1466482"/>
                  <a:pt x="0" y="1472883"/>
                </a:cubicBezTo>
                <a:lnTo>
                  <a:pt x="0" y="1472883"/>
                </a:lnTo>
                <a:cubicBezTo>
                  <a:pt x="-36624" y="1376595"/>
                  <a:pt x="12033" y="1264292"/>
                  <a:pt x="0" y="1076024"/>
                </a:cubicBezTo>
                <a:cubicBezTo>
                  <a:pt x="-12033" y="887756"/>
                  <a:pt x="42863" y="801193"/>
                  <a:pt x="0" y="642344"/>
                </a:cubicBezTo>
                <a:cubicBezTo>
                  <a:pt x="-42863" y="483495"/>
                  <a:pt x="35757" y="386960"/>
                  <a:pt x="0" y="245485"/>
                </a:cubicBezTo>
                <a:cubicBezTo>
                  <a:pt x="-3263" y="116878"/>
                  <a:pt x="120099" y="4923"/>
                  <a:pt x="245485" y="0"/>
                </a:cubicBezTo>
                <a:close/>
              </a:path>
            </a:pathLst>
          </a:custGeom>
          <a:solidFill>
            <a:srgbClr val="CEE1E9"/>
          </a:solidFill>
          <a:ln>
            <a:solidFill>
              <a:schemeClr val="tx2">
                <a:lumMod val="90000"/>
                <a:lumOff val="10000"/>
              </a:schemeClr>
            </a:solidFill>
            <a:extLst>
              <a:ext uri="{C807C97D-BFC1-408E-A445-0C87EB9F89A2}">
                <ask:lineSketchStyleProps xmlns:ask="http://schemas.microsoft.com/office/drawing/2018/sketchyshapes" sd="1195567158">
                  <a:prstGeom prst="round2Diag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2" name="Content Placeholder 5">
            <a:extLst>
              <a:ext uri="{FF2B5EF4-FFF2-40B4-BE49-F238E27FC236}">
                <a16:creationId xmlns:a16="http://schemas.microsoft.com/office/drawing/2014/main" id="{723F673A-7A49-EEE0-6360-5882CC5D09EC}"/>
              </a:ext>
            </a:extLst>
          </p:cNvPr>
          <p:cNvSpPr txBox="1">
            <a:spLocks/>
          </p:cNvSpPr>
          <p:nvPr/>
        </p:nvSpPr>
        <p:spPr>
          <a:xfrm>
            <a:off x="7383797" y="4999127"/>
            <a:ext cx="4056363" cy="132556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2600" b="1" dirty="0">
                <a:solidFill>
                  <a:prstClr val="black"/>
                </a:solidFill>
                <a:latin typeface="Constantia" panose="02030602050306030303" pitchFamily="18" charset="0"/>
              </a:rPr>
              <a:t>Training Accuracy Score: </a:t>
            </a:r>
            <a:r>
              <a:rPr lang="en-US" sz="2600" b="1" dirty="0">
                <a:solidFill>
                  <a:prstClr val="black"/>
                </a:solidFill>
                <a:latin typeface="Century Schoolbook" panose="02040604050505020304" pitchFamily="18" charset="0"/>
              </a:rPr>
              <a:t>60.25%</a:t>
            </a:r>
          </a:p>
          <a:p>
            <a:pPr marL="0" indent="0">
              <a:lnSpc>
                <a:spcPct val="100000"/>
              </a:lnSpc>
              <a:spcBef>
                <a:spcPts val="0"/>
              </a:spcBef>
              <a:buFontTx/>
              <a:buNone/>
              <a:defRPr/>
            </a:pPr>
            <a:r>
              <a:rPr lang="en-US" sz="2600" b="1" dirty="0">
                <a:solidFill>
                  <a:prstClr val="black"/>
                </a:solidFill>
                <a:latin typeface="Constantia" panose="02030602050306030303" pitchFamily="18" charset="0"/>
              </a:rPr>
              <a:t>Testing Accuracy Score: </a:t>
            </a:r>
            <a:r>
              <a:rPr lang="en-US" sz="2600" b="1" dirty="0">
                <a:solidFill>
                  <a:prstClr val="black"/>
                </a:solidFill>
                <a:latin typeface="Century Schoolbook" panose="02040604050505020304" pitchFamily="18" charset="0"/>
              </a:rPr>
              <a:t>63.25%</a:t>
            </a:r>
          </a:p>
          <a:p>
            <a:pPr marL="0" indent="0">
              <a:lnSpc>
                <a:spcPct val="100000"/>
              </a:lnSpc>
              <a:spcBef>
                <a:spcPts val="0"/>
              </a:spcBef>
              <a:buFontTx/>
              <a:buNone/>
              <a:defRPr/>
            </a:pPr>
            <a:endParaRPr lang="en-US" sz="2400" dirty="0">
              <a:solidFill>
                <a:prstClr val="black"/>
              </a:solidFill>
              <a:latin typeface="Constantia" panose="02030602050306030303" pitchFamily="18" charset="0"/>
            </a:endParaRPr>
          </a:p>
          <a:p>
            <a:pPr marL="0" indent="0">
              <a:lnSpc>
                <a:spcPct val="100000"/>
              </a:lnSpc>
              <a:spcBef>
                <a:spcPts val="0"/>
              </a:spcBef>
              <a:buFontTx/>
              <a:buNone/>
              <a:defRPr/>
            </a:pPr>
            <a:r>
              <a:rPr lang="en-US" sz="2400" dirty="0">
                <a:solidFill>
                  <a:prstClr val="black"/>
                </a:solidFill>
                <a:latin typeface="Constantia" panose="02030602050306030303" pitchFamily="18" charset="0"/>
              </a:rPr>
              <a:t>The decision tree is too deep and complex to take anything meaningful from in its current state and needs to be pruned.</a:t>
            </a:r>
          </a:p>
          <a:p>
            <a:pPr marL="0" indent="0">
              <a:lnSpc>
                <a:spcPct val="100000"/>
              </a:lnSpc>
              <a:spcBef>
                <a:spcPts val="0"/>
              </a:spcBef>
              <a:buFontTx/>
              <a:buNone/>
              <a:defRPr/>
            </a:pPr>
            <a:endParaRPr lang="en-US" sz="2400" dirty="0">
              <a:solidFill>
                <a:prstClr val="black"/>
              </a:solidFill>
              <a:latin typeface="Constantia" panose="02030602050306030303" pitchFamily="18" charset="0"/>
            </a:endParaRPr>
          </a:p>
          <a:p>
            <a:endParaRPr lang="en-US" dirty="0">
              <a:solidFill>
                <a:schemeClr val="tx1">
                  <a:lumMod val="85000"/>
                  <a:lumOff val="15000"/>
                </a:schemeClr>
              </a:solidFill>
            </a:endParaRPr>
          </a:p>
        </p:txBody>
      </p:sp>
      <p:pic>
        <p:nvPicPr>
          <p:cNvPr id="23" name="Content Placeholder 4" descr="A diagram of weather forecast&#10;&#10;Description automatically generated">
            <a:extLst>
              <a:ext uri="{FF2B5EF4-FFF2-40B4-BE49-F238E27FC236}">
                <a16:creationId xmlns:a16="http://schemas.microsoft.com/office/drawing/2014/main" id="{05A43AD8-557C-2277-D670-B55F044C31C8}"/>
              </a:ext>
            </a:extLst>
          </p:cNvPr>
          <p:cNvPicPr>
            <a:picLocks noChangeAspect="1"/>
          </p:cNvPicPr>
          <p:nvPr/>
        </p:nvPicPr>
        <p:blipFill rotWithShape="1">
          <a:blip r:embed="rId5">
            <a:extLst>
              <a:ext uri="{28A0092B-C50C-407E-A947-70E740481C1C}">
                <a14:useLocalDpi xmlns:a14="http://schemas.microsoft.com/office/drawing/2010/main" val="0"/>
              </a:ext>
            </a:extLst>
          </a:blip>
          <a:srcRect l="32836" t="28454" r="34668" b="46005"/>
          <a:stretch/>
        </p:blipFill>
        <p:spPr>
          <a:xfrm rot="16200000">
            <a:off x="288441" y="3449816"/>
            <a:ext cx="1063925" cy="868183"/>
          </a:xfrm>
          <a:prstGeom prst="rect">
            <a:avLst/>
          </a:prstGeom>
          <a:effectLst>
            <a:outerShdw blurRad="50800" dist="50800" dir="5400000" algn="ctr" rotWithShape="0">
              <a:srgbClr val="000000">
                <a:alpha val="83000"/>
              </a:srgbClr>
            </a:outerShdw>
            <a:softEdge rad="63500"/>
          </a:effectLst>
        </p:spPr>
      </p:pic>
      <p:sp>
        <p:nvSpPr>
          <p:cNvPr id="13" name="Rectangle: Diagonal Corners Rounded 12">
            <a:extLst>
              <a:ext uri="{FF2B5EF4-FFF2-40B4-BE49-F238E27FC236}">
                <a16:creationId xmlns:a16="http://schemas.microsoft.com/office/drawing/2014/main" id="{E1433F7B-0F28-0340-B7E4-4DD3031A21BF}"/>
              </a:ext>
            </a:extLst>
          </p:cNvPr>
          <p:cNvSpPr/>
          <p:nvPr/>
        </p:nvSpPr>
        <p:spPr>
          <a:xfrm>
            <a:off x="1243305" y="3073807"/>
            <a:ext cx="4470400" cy="1472883"/>
          </a:xfrm>
          <a:custGeom>
            <a:avLst/>
            <a:gdLst>
              <a:gd name="connsiteX0" fmla="*/ 245485 w 4470400"/>
              <a:gd name="connsiteY0" fmla="*/ 0 h 1472883"/>
              <a:gd name="connsiteX1" fmla="*/ 689101 w 4470400"/>
              <a:gd name="connsiteY1" fmla="*/ 0 h 1472883"/>
              <a:gd name="connsiteX2" fmla="*/ 1132717 w 4470400"/>
              <a:gd name="connsiteY2" fmla="*/ 0 h 1472883"/>
              <a:gd name="connsiteX3" fmla="*/ 1703081 w 4470400"/>
              <a:gd name="connsiteY3" fmla="*/ 0 h 1472883"/>
              <a:gd name="connsiteX4" fmla="*/ 2231195 w 4470400"/>
              <a:gd name="connsiteY4" fmla="*/ 0 h 1472883"/>
              <a:gd name="connsiteX5" fmla="*/ 2801559 w 4470400"/>
              <a:gd name="connsiteY5" fmla="*/ 0 h 1472883"/>
              <a:gd name="connsiteX6" fmla="*/ 3245175 w 4470400"/>
              <a:gd name="connsiteY6" fmla="*/ 0 h 1472883"/>
              <a:gd name="connsiteX7" fmla="*/ 3731040 w 4470400"/>
              <a:gd name="connsiteY7" fmla="*/ 0 h 1472883"/>
              <a:gd name="connsiteX8" fmla="*/ 4470400 w 4470400"/>
              <a:gd name="connsiteY8" fmla="*/ 0 h 1472883"/>
              <a:gd name="connsiteX9" fmla="*/ 4470400 w 4470400"/>
              <a:gd name="connsiteY9" fmla="*/ 0 h 1472883"/>
              <a:gd name="connsiteX10" fmla="*/ 4470400 w 4470400"/>
              <a:gd name="connsiteY10" fmla="*/ 409133 h 1472883"/>
              <a:gd name="connsiteX11" fmla="*/ 4470400 w 4470400"/>
              <a:gd name="connsiteY11" fmla="*/ 781443 h 1472883"/>
              <a:gd name="connsiteX12" fmla="*/ 4470400 w 4470400"/>
              <a:gd name="connsiteY12" fmla="*/ 1227398 h 1472883"/>
              <a:gd name="connsiteX13" fmla="*/ 4224915 w 4470400"/>
              <a:gd name="connsiteY13" fmla="*/ 1472883 h 1472883"/>
              <a:gd name="connsiteX14" fmla="*/ 3612302 w 4470400"/>
              <a:gd name="connsiteY14" fmla="*/ 1472883 h 1472883"/>
              <a:gd name="connsiteX15" fmla="*/ 3084188 w 4470400"/>
              <a:gd name="connsiteY15" fmla="*/ 1472883 h 1472883"/>
              <a:gd name="connsiteX16" fmla="*/ 2682821 w 4470400"/>
              <a:gd name="connsiteY16" fmla="*/ 1472883 h 1472883"/>
              <a:gd name="connsiteX17" fmla="*/ 2239205 w 4470400"/>
              <a:gd name="connsiteY17" fmla="*/ 1472883 h 1472883"/>
              <a:gd name="connsiteX18" fmla="*/ 1795589 w 4470400"/>
              <a:gd name="connsiteY18" fmla="*/ 1472883 h 1472883"/>
              <a:gd name="connsiteX19" fmla="*/ 1351973 w 4470400"/>
              <a:gd name="connsiteY19" fmla="*/ 1472883 h 1472883"/>
              <a:gd name="connsiteX20" fmla="*/ 823858 w 4470400"/>
              <a:gd name="connsiteY20" fmla="*/ 1472883 h 1472883"/>
              <a:gd name="connsiteX21" fmla="*/ 0 w 4470400"/>
              <a:gd name="connsiteY21" fmla="*/ 1472883 h 1472883"/>
              <a:gd name="connsiteX22" fmla="*/ 0 w 4470400"/>
              <a:gd name="connsiteY22" fmla="*/ 1472883 h 1472883"/>
              <a:gd name="connsiteX23" fmla="*/ 0 w 4470400"/>
              <a:gd name="connsiteY23" fmla="*/ 1100572 h 1472883"/>
              <a:gd name="connsiteX24" fmla="*/ 0 w 4470400"/>
              <a:gd name="connsiteY24" fmla="*/ 691440 h 1472883"/>
              <a:gd name="connsiteX25" fmla="*/ 0 w 4470400"/>
              <a:gd name="connsiteY25" fmla="*/ 245485 h 1472883"/>
              <a:gd name="connsiteX26" fmla="*/ 245485 w 4470400"/>
              <a:gd name="connsiteY26" fmla="*/ 0 h 147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70400" h="1472883" fill="none" extrusionOk="0">
                <a:moveTo>
                  <a:pt x="245485" y="0"/>
                </a:moveTo>
                <a:cubicBezTo>
                  <a:pt x="417606" y="-25751"/>
                  <a:pt x="539766" y="21727"/>
                  <a:pt x="689101" y="0"/>
                </a:cubicBezTo>
                <a:cubicBezTo>
                  <a:pt x="838436" y="-21727"/>
                  <a:pt x="972594" y="29860"/>
                  <a:pt x="1132717" y="0"/>
                </a:cubicBezTo>
                <a:cubicBezTo>
                  <a:pt x="1292840" y="-29860"/>
                  <a:pt x="1514318" y="39976"/>
                  <a:pt x="1703081" y="0"/>
                </a:cubicBezTo>
                <a:cubicBezTo>
                  <a:pt x="1891844" y="-39976"/>
                  <a:pt x="2033071" y="33451"/>
                  <a:pt x="2231195" y="0"/>
                </a:cubicBezTo>
                <a:cubicBezTo>
                  <a:pt x="2429319" y="-33451"/>
                  <a:pt x="2584228" y="3130"/>
                  <a:pt x="2801559" y="0"/>
                </a:cubicBezTo>
                <a:cubicBezTo>
                  <a:pt x="3018890" y="-3130"/>
                  <a:pt x="3052112" y="15471"/>
                  <a:pt x="3245175" y="0"/>
                </a:cubicBezTo>
                <a:cubicBezTo>
                  <a:pt x="3438238" y="-15471"/>
                  <a:pt x="3580729" y="14919"/>
                  <a:pt x="3731040" y="0"/>
                </a:cubicBezTo>
                <a:cubicBezTo>
                  <a:pt x="3881352" y="-14919"/>
                  <a:pt x="4177587" y="35993"/>
                  <a:pt x="4470400" y="0"/>
                </a:cubicBezTo>
                <a:lnTo>
                  <a:pt x="4470400" y="0"/>
                </a:lnTo>
                <a:cubicBezTo>
                  <a:pt x="4511061" y="189225"/>
                  <a:pt x="4423306" y="222115"/>
                  <a:pt x="4470400" y="409133"/>
                </a:cubicBezTo>
                <a:cubicBezTo>
                  <a:pt x="4517494" y="596151"/>
                  <a:pt x="4433957" y="649259"/>
                  <a:pt x="4470400" y="781443"/>
                </a:cubicBezTo>
                <a:cubicBezTo>
                  <a:pt x="4506843" y="913627"/>
                  <a:pt x="4453864" y="1131519"/>
                  <a:pt x="4470400" y="1227398"/>
                </a:cubicBezTo>
                <a:cubicBezTo>
                  <a:pt x="4467772" y="1340211"/>
                  <a:pt x="4356151" y="1480471"/>
                  <a:pt x="4224915" y="1472883"/>
                </a:cubicBezTo>
                <a:cubicBezTo>
                  <a:pt x="4040186" y="1508296"/>
                  <a:pt x="3755977" y="1422261"/>
                  <a:pt x="3612302" y="1472883"/>
                </a:cubicBezTo>
                <a:cubicBezTo>
                  <a:pt x="3468627" y="1523505"/>
                  <a:pt x="3234913" y="1465078"/>
                  <a:pt x="3084188" y="1472883"/>
                </a:cubicBezTo>
                <a:cubicBezTo>
                  <a:pt x="2933463" y="1480688"/>
                  <a:pt x="2785256" y="1440707"/>
                  <a:pt x="2682821" y="1472883"/>
                </a:cubicBezTo>
                <a:cubicBezTo>
                  <a:pt x="2580386" y="1505059"/>
                  <a:pt x="2421296" y="1428949"/>
                  <a:pt x="2239205" y="1472883"/>
                </a:cubicBezTo>
                <a:cubicBezTo>
                  <a:pt x="2057114" y="1516817"/>
                  <a:pt x="1992465" y="1464113"/>
                  <a:pt x="1795589" y="1472883"/>
                </a:cubicBezTo>
                <a:cubicBezTo>
                  <a:pt x="1598713" y="1481653"/>
                  <a:pt x="1545630" y="1466934"/>
                  <a:pt x="1351973" y="1472883"/>
                </a:cubicBezTo>
                <a:cubicBezTo>
                  <a:pt x="1158316" y="1478832"/>
                  <a:pt x="996740" y="1438125"/>
                  <a:pt x="823858" y="1472883"/>
                </a:cubicBezTo>
                <a:cubicBezTo>
                  <a:pt x="650976" y="1507641"/>
                  <a:pt x="178139" y="1453068"/>
                  <a:pt x="0" y="1472883"/>
                </a:cubicBezTo>
                <a:lnTo>
                  <a:pt x="0" y="1472883"/>
                </a:lnTo>
                <a:cubicBezTo>
                  <a:pt x="-37522" y="1311035"/>
                  <a:pt x="9199" y="1254031"/>
                  <a:pt x="0" y="1100572"/>
                </a:cubicBezTo>
                <a:cubicBezTo>
                  <a:pt x="-9199" y="947113"/>
                  <a:pt x="43392" y="865874"/>
                  <a:pt x="0" y="691440"/>
                </a:cubicBezTo>
                <a:cubicBezTo>
                  <a:pt x="-43392" y="517006"/>
                  <a:pt x="43129" y="377433"/>
                  <a:pt x="0" y="245485"/>
                </a:cubicBezTo>
                <a:cubicBezTo>
                  <a:pt x="6470" y="116137"/>
                  <a:pt x="115992" y="19729"/>
                  <a:pt x="245485" y="0"/>
                </a:cubicBezTo>
                <a:close/>
              </a:path>
              <a:path w="4470400" h="1472883" stroke="0" extrusionOk="0">
                <a:moveTo>
                  <a:pt x="245485" y="0"/>
                </a:moveTo>
                <a:cubicBezTo>
                  <a:pt x="398520" y="-16091"/>
                  <a:pt x="541756" y="16442"/>
                  <a:pt x="731350" y="0"/>
                </a:cubicBezTo>
                <a:cubicBezTo>
                  <a:pt x="920944" y="-16442"/>
                  <a:pt x="980101" y="38750"/>
                  <a:pt x="1132717" y="0"/>
                </a:cubicBezTo>
                <a:cubicBezTo>
                  <a:pt x="1285333" y="-38750"/>
                  <a:pt x="1513413" y="51604"/>
                  <a:pt x="1618582" y="0"/>
                </a:cubicBezTo>
                <a:cubicBezTo>
                  <a:pt x="1723751" y="-51604"/>
                  <a:pt x="2006066" y="56927"/>
                  <a:pt x="2188946" y="0"/>
                </a:cubicBezTo>
                <a:cubicBezTo>
                  <a:pt x="2371826" y="-56927"/>
                  <a:pt x="2552605" y="33426"/>
                  <a:pt x="2759309" y="0"/>
                </a:cubicBezTo>
                <a:cubicBezTo>
                  <a:pt x="2966013" y="-33426"/>
                  <a:pt x="3142141" y="17372"/>
                  <a:pt x="3371922" y="0"/>
                </a:cubicBezTo>
                <a:cubicBezTo>
                  <a:pt x="3601703" y="-17372"/>
                  <a:pt x="3774551" y="36469"/>
                  <a:pt x="3942286" y="0"/>
                </a:cubicBezTo>
                <a:cubicBezTo>
                  <a:pt x="4110021" y="-36469"/>
                  <a:pt x="4343714" y="16820"/>
                  <a:pt x="4470400" y="0"/>
                </a:cubicBezTo>
                <a:lnTo>
                  <a:pt x="4470400" y="0"/>
                </a:lnTo>
                <a:cubicBezTo>
                  <a:pt x="4481142" y="153544"/>
                  <a:pt x="4441753" y="327522"/>
                  <a:pt x="4470400" y="421407"/>
                </a:cubicBezTo>
                <a:cubicBezTo>
                  <a:pt x="4499047" y="515292"/>
                  <a:pt x="4441363" y="688421"/>
                  <a:pt x="4470400" y="830539"/>
                </a:cubicBezTo>
                <a:cubicBezTo>
                  <a:pt x="4499437" y="972657"/>
                  <a:pt x="4439099" y="1107666"/>
                  <a:pt x="4470400" y="1227398"/>
                </a:cubicBezTo>
                <a:cubicBezTo>
                  <a:pt x="4472488" y="1368031"/>
                  <a:pt x="4360061" y="1469271"/>
                  <a:pt x="4224915" y="1472883"/>
                </a:cubicBezTo>
                <a:cubicBezTo>
                  <a:pt x="4069938" y="1535222"/>
                  <a:pt x="3856835" y="1425794"/>
                  <a:pt x="3696801" y="1472883"/>
                </a:cubicBezTo>
                <a:cubicBezTo>
                  <a:pt x="3536767" y="1519972"/>
                  <a:pt x="3377141" y="1470871"/>
                  <a:pt x="3210935" y="1472883"/>
                </a:cubicBezTo>
                <a:cubicBezTo>
                  <a:pt x="3044729" y="1474895"/>
                  <a:pt x="2849527" y="1469494"/>
                  <a:pt x="2725070" y="1472883"/>
                </a:cubicBezTo>
                <a:cubicBezTo>
                  <a:pt x="2600614" y="1476272"/>
                  <a:pt x="2350633" y="1445273"/>
                  <a:pt x="2112458" y="1472883"/>
                </a:cubicBezTo>
                <a:cubicBezTo>
                  <a:pt x="1874283" y="1500493"/>
                  <a:pt x="1893652" y="1436520"/>
                  <a:pt x="1711091" y="1472883"/>
                </a:cubicBezTo>
                <a:cubicBezTo>
                  <a:pt x="1528530" y="1509246"/>
                  <a:pt x="1339584" y="1457127"/>
                  <a:pt x="1098478" y="1472883"/>
                </a:cubicBezTo>
                <a:cubicBezTo>
                  <a:pt x="857372" y="1488639"/>
                  <a:pt x="893952" y="1433885"/>
                  <a:pt x="697111" y="1472883"/>
                </a:cubicBezTo>
                <a:cubicBezTo>
                  <a:pt x="500270" y="1511881"/>
                  <a:pt x="171663" y="1466482"/>
                  <a:pt x="0" y="1472883"/>
                </a:cubicBezTo>
                <a:lnTo>
                  <a:pt x="0" y="1472883"/>
                </a:lnTo>
                <a:cubicBezTo>
                  <a:pt x="-36624" y="1376595"/>
                  <a:pt x="12033" y="1264292"/>
                  <a:pt x="0" y="1076024"/>
                </a:cubicBezTo>
                <a:cubicBezTo>
                  <a:pt x="-12033" y="887756"/>
                  <a:pt x="42863" y="801193"/>
                  <a:pt x="0" y="642344"/>
                </a:cubicBezTo>
                <a:cubicBezTo>
                  <a:pt x="-42863" y="483495"/>
                  <a:pt x="35757" y="386960"/>
                  <a:pt x="0" y="245485"/>
                </a:cubicBezTo>
                <a:cubicBezTo>
                  <a:pt x="-3263" y="116878"/>
                  <a:pt x="120099" y="4923"/>
                  <a:pt x="245485" y="0"/>
                </a:cubicBezTo>
                <a:close/>
              </a:path>
            </a:pathLst>
          </a:custGeom>
          <a:solidFill>
            <a:srgbClr val="A6A6A6"/>
          </a:solidFill>
          <a:ln>
            <a:solidFill>
              <a:schemeClr val="tx2">
                <a:lumMod val="90000"/>
                <a:lumOff val="10000"/>
              </a:schemeClr>
            </a:solidFill>
            <a:extLst>
              <a:ext uri="{C807C97D-BFC1-408E-A445-0C87EB9F89A2}">
                <ask:lineSketchStyleProps xmlns:ask="http://schemas.microsoft.com/office/drawing/2018/sketchyshapes" sd="1195567158">
                  <a:prstGeom prst="round2Diag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6A6A6"/>
              </a:solidFill>
            </a:endParaRPr>
          </a:p>
        </p:txBody>
      </p:sp>
      <p:sp>
        <p:nvSpPr>
          <p:cNvPr id="14" name="Content Placeholder 5">
            <a:extLst>
              <a:ext uri="{FF2B5EF4-FFF2-40B4-BE49-F238E27FC236}">
                <a16:creationId xmlns:a16="http://schemas.microsoft.com/office/drawing/2014/main" id="{8CD91757-3368-C13F-F4C5-5A5C74110167}"/>
              </a:ext>
            </a:extLst>
          </p:cNvPr>
          <p:cNvSpPr txBox="1">
            <a:spLocks/>
          </p:cNvSpPr>
          <p:nvPr/>
        </p:nvSpPr>
        <p:spPr>
          <a:xfrm>
            <a:off x="1343643" y="3257279"/>
            <a:ext cx="4287520" cy="132556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3600" b="1" u="sng" dirty="0">
                <a:solidFill>
                  <a:schemeClr val="bg1"/>
                </a:solidFill>
                <a:latin typeface="Constantia" panose="02030602050306030303" pitchFamily="18" charset="0"/>
              </a:rPr>
              <a:t>Artificial Neural Network (ANN):</a:t>
            </a:r>
            <a:endParaRPr lang="en-US" sz="3600" dirty="0">
              <a:solidFill>
                <a:schemeClr val="bg1"/>
              </a:solidFill>
              <a:latin typeface="Constantia" panose="02030602050306030303" pitchFamily="18" charset="0"/>
            </a:endParaRPr>
          </a:p>
          <a:p>
            <a:pPr marL="0" indent="0">
              <a:lnSpc>
                <a:spcPct val="100000"/>
              </a:lnSpc>
              <a:spcBef>
                <a:spcPts val="0"/>
              </a:spcBef>
              <a:buFontTx/>
              <a:buNone/>
              <a:defRPr/>
            </a:pPr>
            <a:r>
              <a:rPr lang="en-US" sz="3600" dirty="0">
                <a:solidFill>
                  <a:schemeClr val="bg1"/>
                </a:solidFill>
                <a:latin typeface="Constantia" panose="02030602050306030303" pitchFamily="18" charset="0"/>
              </a:rPr>
              <a:t>Consists of connected nodes organized into layers that mimic the behavior of a biological system. Computes an output based on a combination of inputs X weights.</a:t>
            </a:r>
            <a:endParaRPr lang="en-US" sz="3600" dirty="0">
              <a:solidFill>
                <a:schemeClr val="bg1"/>
              </a:solidFill>
            </a:endParaRPr>
          </a:p>
        </p:txBody>
      </p:sp>
      <p:sp>
        <p:nvSpPr>
          <p:cNvPr id="19" name="Rectangle: Diagonal Corners Rounded 18">
            <a:extLst>
              <a:ext uri="{FF2B5EF4-FFF2-40B4-BE49-F238E27FC236}">
                <a16:creationId xmlns:a16="http://schemas.microsoft.com/office/drawing/2014/main" id="{9DA237A2-6CC4-3457-FDAA-3A58BF11DD4C}"/>
              </a:ext>
            </a:extLst>
          </p:cNvPr>
          <p:cNvSpPr/>
          <p:nvPr/>
        </p:nvSpPr>
        <p:spPr>
          <a:xfrm>
            <a:off x="7152640" y="3073807"/>
            <a:ext cx="4470400" cy="1472883"/>
          </a:xfrm>
          <a:custGeom>
            <a:avLst/>
            <a:gdLst>
              <a:gd name="connsiteX0" fmla="*/ 245485 w 4470400"/>
              <a:gd name="connsiteY0" fmla="*/ 0 h 1472883"/>
              <a:gd name="connsiteX1" fmla="*/ 689101 w 4470400"/>
              <a:gd name="connsiteY1" fmla="*/ 0 h 1472883"/>
              <a:gd name="connsiteX2" fmla="*/ 1132717 w 4470400"/>
              <a:gd name="connsiteY2" fmla="*/ 0 h 1472883"/>
              <a:gd name="connsiteX3" fmla="*/ 1703081 w 4470400"/>
              <a:gd name="connsiteY3" fmla="*/ 0 h 1472883"/>
              <a:gd name="connsiteX4" fmla="*/ 2231195 w 4470400"/>
              <a:gd name="connsiteY4" fmla="*/ 0 h 1472883"/>
              <a:gd name="connsiteX5" fmla="*/ 2801559 w 4470400"/>
              <a:gd name="connsiteY5" fmla="*/ 0 h 1472883"/>
              <a:gd name="connsiteX6" fmla="*/ 3245175 w 4470400"/>
              <a:gd name="connsiteY6" fmla="*/ 0 h 1472883"/>
              <a:gd name="connsiteX7" fmla="*/ 3731040 w 4470400"/>
              <a:gd name="connsiteY7" fmla="*/ 0 h 1472883"/>
              <a:gd name="connsiteX8" fmla="*/ 4470400 w 4470400"/>
              <a:gd name="connsiteY8" fmla="*/ 0 h 1472883"/>
              <a:gd name="connsiteX9" fmla="*/ 4470400 w 4470400"/>
              <a:gd name="connsiteY9" fmla="*/ 0 h 1472883"/>
              <a:gd name="connsiteX10" fmla="*/ 4470400 w 4470400"/>
              <a:gd name="connsiteY10" fmla="*/ 409133 h 1472883"/>
              <a:gd name="connsiteX11" fmla="*/ 4470400 w 4470400"/>
              <a:gd name="connsiteY11" fmla="*/ 781443 h 1472883"/>
              <a:gd name="connsiteX12" fmla="*/ 4470400 w 4470400"/>
              <a:gd name="connsiteY12" fmla="*/ 1227398 h 1472883"/>
              <a:gd name="connsiteX13" fmla="*/ 4224915 w 4470400"/>
              <a:gd name="connsiteY13" fmla="*/ 1472883 h 1472883"/>
              <a:gd name="connsiteX14" fmla="*/ 3612302 w 4470400"/>
              <a:gd name="connsiteY14" fmla="*/ 1472883 h 1472883"/>
              <a:gd name="connsiteX15" fmla="*/ 3084188 w 4470400"/>
              <a:gd name="connsiteY15" fmla="*/ 1472883 h 1472883"/>
              <a:gd name="connsiteX16" fmla="*/ 2682821 w 4470400"/>
              <a:gd name="connsiteY16" fmla="*/ 1472883 h 1472883"/>
              <a:gd name="connsiteX17" fmla="*/ 2239205 w 4470400"/>
              <a:gd name="connsiteY17" fmla="*/ 1472883 h 1472883"/>
              <a:gd name="connsiteX18" fmla="*/ 1795589 w 4470400"/>
              <a:gd name="connsiteY18" fmla="*/ 1472883 h 1472883"/>
              <a:gd name="connsiteX19" fmla="*/ 1351973 w 4470400"/>
              <a:gd name="connsiteY19" fmla="*/ 1472883 h 1472883"/>
              <a:gd name="connsiteX20" fmla="*/ 823858 w 4470400"/>
              <a:gd name="connsiteY20" fmla="*/ 1472883 h 1472883"/>
              <a:gd name="connsiteX21" fmla="*/ 0 w 4470400"/>
              <a:gd name="connsiteY21" fmla="*/ 1472883 h 1472883"/>
              <a:gd name="connsiteX22" fmla="*/ 0 w 4470400"/>
              <a:gd name="connsiteY22" fmla="*/ 1472883 h 1472883"/>
              <a:gd name="connsiteX23" fmla="*/ 0 w 4470400"/>
              <a:gd name="connsiteY23" fmla="*/ 1100572 h 1472883"/>
              <a:gd name="connsiteX24" fmla="*/ 0 w 4470400"/>
              <a:gd name="connsiteY24" fmla="*/ 691440 h 1472883"/>
              <a:gd name="connsiteX25" fmla="*/ 0 w 4470400"/>
              <a:gd name="connsiteY25" fmla="*/ 245485 h 1472883"/>
              <a:gd name="connsiteX26" fmla="*/ 245485 w 4470400"/>
              <a:gd name="connsiteY26" fmla="*/ 0 h 147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70400" h="1472883" fill="none" extrusionOk="0">
                <a:moveTo>
                  <a:pt x="245485" y="0"/>
                </a:moveTo>
                <a:cubicBezTo>
                  <a:pt x="417606" y="-25751"/>
                  <a:pt x="539766" y="21727"/>
                  <a:pt x="689101" y="0"/>
                </a:cubicBezTo>
                <a:cubicBezTo>
                  <a:pt x="838436" y="-21727"/>
                  <a:pt x="972594" y="29860"/>
                  <a:pt x="1132717" y="0"/>
                </a:cubicBezTo>
                <a:cubicBezTo>
                  <a:pt x="1292840" y="-29860"/>
                  <a:pt x="1514318" y="39976"/>
                  <a:pt x="1703081" y="0"/>
                </a:cubicBezTo>
                <a:cubicBezTo>
                  <a:pt x="1891844" y="-39976"/>
                  <a:pt x="2033071" y="33451"/>
                  <a:pt x="2231195" y="0"/>
                </a:cubicBezTo>
                <a:cubicBezTo>
                  <a:pt x="2429319" y="-33451"/>
                  <a:pt x="2584228" y="3130"/>
                  <a:pt x="2801559" y="0"/>
                </a:cubicBezTo>
                <a:cubicBezTo>
                  <a:pt x="3018890" y="-3130"/>
                  <a:pt x="3052112" y="15471"/>
                  <a:pt x="3245175" y="0"/>
                </a:cubicBezTo>
                <a:cubicBezTo>
                  <a:pt x="3438238" y="-15471"/>
                  <a:pt x="3580729" y="14919"/>
                  <a:pt x="3731040" y="0"/>
                </a:cubicBezTo>
                <a:cubicBezTo>
                  <a:pt x="3881352" y="-14919"/>
                  <a:pt x="4177587" y="35993"/>
                  <a:pt x="4470400" y="0"/>
                </a:cubicBezTo>
                <a:lnTo>
                  <a:pt x="4470400" y="0"/>
                </a:lnTo>
                <a:cubicBezTo>
                  <a:pt x="4511061" y="189225"/>
                  <a:pt x="4423306" y="222115"/>
                  <a:pt x="4470400" y="409133"/>
                </a:cubicBezTo>
                <a:cubicBezTo>
                  <a:pt x="4517494" y="596151"/>
                  <a:pt x="4433957" y="649259"/>
                  <a:pt x="4470400" y="781443"/>
                </a:cubicBezTo>
                <a:cubicBezTo>
                  <a:pt x="4506843" y="913627"/>
                  <a:pt x="4453864" y="1131519"/>
                  <a:pt x="4470400" y="1227398"/>
                </a:cubicBezTo>
                <a:cubicBezTo>
                  <a:pt x="4467772" y="1340211"/>
                  <a:pt x="4356151" y="1480471"/>
                  <a:pt x="4224915" y="1472883"/>
                </a:cubicBezTo>
                <a:cubicBezTo>
                  <a:pt x="4040186" y="1508296"/>
                  <a:pt x="3755977" y="1422261"/>
                  <a:pt x="3612302" y="1472883"/>
                </a:cubicBezTo>
                <a:cubicBezTo>
                  <a:pt x="3468627" y="1523505"/>
                  <a:pt x="3234913" y="1465078"/>
                  <a:pt x="3084188" y="1472883"/>
                </a:cubicBezTo>
                <a:cubicBezTo>
                  <a:pt x="2933463" y="1480688"/>
                  <a:pt x="2785256" y="1440707"/>
                  <a:pt x="2682821" y="1472883"/>
                </a:cubicBezTo>
                <a:cubicBezTo>
                  <a:pt x="2580386" y="1505059"/>
                  <a:pt x="2421296" y="1428949"/>
                  <a:pt x="2239205" y="1472883"/>
                </a:cubicBezTo>
                <a:cubicBezTo>
                  <a:pt x="2057114" y="1516817"/>
                  <a:pt x="1992465" y="1464113"/>
                  <a:pt x="1795589" y="1472883"/>
                </a:cubicBezTo>
                <a:cubicBezTo>
                  <a:pt x="1598713" y="1481653"/>
                  <a:pt x="1545630" y="1466934"/>
                  <a:pt x="1351973" y="1472883"/>
                </a:cubicBezTo>
                <a:cubicBezTo>
                  <a:pt x="1158316" y="1478832"/>
                  <a:pt x="996740" y="1438125"/>
                  <a:pt x="823858" y="1472883"/>
                </a:cubicBezTo>
                <a:cubicBezTo>
                  <a:pt x="650976" y="1507641"/>
                  <a:pt x="178139" y="1453068"/>
                  <a:pt x="0" y="1472883"/>
                </a:cubicBezTo>
                <a:lnTo>
                  <a:pt x="0" y="1472883"/>
                </a:lnTo>
                <a:cubicBezTo>
                  <a:pt x="-37522" y="1311035"/>
                  <a:pt x="9199" y="1254031"/>
                  <a:pt x="0" y="1100572"/>
                </a:cubicBezTo>
                <a:cubicBezTo>
                  <a:pt x="-9199" y="947113"/>
                  <a:pt x="43392" y="865874"/>
                  <a:pt x="0" y="691440"/>
                </a:cubicBezTo>
                <a:cubicBezTo>
                  <a:pt x="-43392" y="517006"/>
                  <a:pt x="43129" y="377433"/>
                  <a:pt x="0" y="245485"/>
                </a:cubicBezTo>
                <a:cubicBezTo>
                  <a:pt x="6470" y="116137"/>
                  <a:pt x="115992" y="19729"/>
                  <a:pt x="245485" y="0"/>
                </a:cubicBezTo>
                <a:close/>
              </a:path>
              <a:path w="4470400" h="1472883" stroke="0" extrusionOk="0">
                <a:moveTo>
                  <a:pt x="245485" y="0"/>
                </a:moveTo>
                <a:cubicBezTo>
                  <a:pt x="398520" y="-16091"/>
                  <a:pt x="541756" y="16442"/>
                  <a:pt x="731350" y="0"/>
                </a:cubicBezTo>
                <a:cubicBezTo>
                  <a:pt x="920944" y="-16442"/>
                  <a:pt x="980101" y="38750"/>
                  <a:pt x="1132717" y="0"/>
                </a:cubicBezTo>
                <a:cubicBezTo>
                  <a:pt x="1285333" y="-38750"/>
                  <a:pt x="1513413" y="51604"/>
                  <a:pt x="1618582" y="0"/>
                </a:cubicBezTo>
                <a:cubicBezTo>
                  <a:pt x="1723751" y="-51604"/>
                  <a:pt x="2006066" y="56927"/>
                  <a:pt x="2188946" y="0"/>
                </a:cubicBezTo>
                <a:cubicBezTo>
                  <a:pt x="2371826" y="-56927"/>
                  <a:pt x="2552605" y="33426"/>
                  <a:pt x="2759309" y="0"/>
                </a:cubicBezTo>
                <a:cubicBezTo>
                  <a:pt x="2966013" y="-33426"/>
                  <a:pt x="3142141" y="17372"/>
                  <a:pt x="3371922" y="0"/>
                </a:cubicBezTo>
                <a:cubicBezTo>
                  <a:pt x="3601703" y="-17372"/>
                  <a:pt x="3774551" y="36469"/>
                  <a:pt x="3942286" y="0"/>
                </a:cubicBezTo>
                <a:cubicBezTo>
                  <a:pt x="4110021" y="-36469"/>
                  <a:pt x="4343714" y="16820"/>
                  <a:pt x="4470400" y="0"/>
                </a:cubicBezTo>
                <a:lnTo>
                  <a:pt x="4470400" y="0"/>
                </a:lnTo>
                <a:cubicBezTo>
                  <a:pt x="4481142" y="153544"/>
                  <a:pt x="4441753" y="327522"/>
                  <a:pt x="4470400" y="421407"/>
                </a:cubicBezTo>
                <a:cubicBezTo>
                  <a:pt x="4499047" y="515292"/>
                  <a:pt x="4441363" y="688421"/>
                  <a:pt x="4470400" y="830539"/>
                </a:cubicBezTo>
                <a:cubicBezTo>
                  <a:pt x="4499437" y="972657"/>
                  <a:pt x="4439099" y="1107666"/>
                  <a:pt x="4470400" y="1227398"/>
                </a:cubicBezTo>
                <a:cubicBezTo>
                  <a:pt x="4472488" y="1368031"/>
                  <a:pt x="4360061" y="1469271"/>
                  <a:pt x="4224915" y="1472883"/>
                </a:cubicBezTo>
                <a:cubicBezTo>
                  <a:pt x="4069938" y="1535222"/>
                  <a:pt x="3856835" y="1425794"/>
                  <a:pt x="3696801" y="1472883"/>
                </a:cubicBezTo>
                <a:cubicBezTo>
                  <a:pt x="3536767" y="1519972"/>
                  <a:pt x="3377141" y="1470871"/>
                  <a:pt x="3210935" y="1472883"/>
                </a:cubicBezTo>
                <a:cubicBezTo>
                  <a:pt x="3044729" y="1474895"/>
                  <a:pt x="2849527" y="1469494"/>
                  <a:pt x="2725070" y="1472883"/>
                </a:cubicBezTo>
                <a:cubicBezTo>
                  <a:pt x="2600614" y="1476272"/>
                  <a:pt x="2350633" y="1445273"/>
                  <a:pt x="2112458" y="1472883"/>
                </a:cubicBezTo>
                <a:cubicBezTo>
                  <a:pt x="1874283" y="1500493"/>
                  <a:pt x="1893652" y="1436520"/>
                  <a:pt x="1711091" y="1472883"/>
                </a:cubicBezTo>
                <a:cubicBezTo>
                  <a:pt x="1528530" y="1509246"/>
                  <a:pt x="1339584" y="1457127"/>
                  <a:pt x="1098478" y="1472883"/>
                </a:cubicBezTo>
                <a:cubicBezTo>
                  <a:pt x="857372" y="1488639"/>
                  <a:pt x="893952" y="1433885"/>
                  <a:pt x="697111" y="1472883"/>
                </a:cubicBezTo>
                <a:cubicBezTo>
                  <a:pt x="500270" y="1511881"/>
                  <a:pt x="171663" y="1466482"/>
                  <a:pt x="0" y="1472883"/>
                </a:cubicBezTo>
                <a:lnTo>
                  <a:pt x="0" y="1472883"/>
                </a:lnTo>
                <a:cubicBezTo>
                  <a:pt x="-36624" y="1376595"/>
                  <a:pt x="12033" y="1264292"/>
                  <a:pt x="0" y="1076024"/>
                </a:cubicBezTo>
                <a:cubicBezTo>
                  <a:pt x="-12033" y="887756"/>
                  <a:pt x="42863" y="801193"/>
                  <a:pt x="0" y="642344"/>
                </a:cubicBezTo>
                <a:cubicBezTo>
                  <a:pt x="-42863" y="483495"/>
                  <a:pt x="35757" y="386960"/>
                  <a:pt x="0" y="245485"/>
                </a:cubicBezTo>
                <a:cubicBezTo>
                  <a:pt x="-3263" y="116878"/>
                  <a:pt x="120099" y="4923"/>
                  <a:pt x="245485" y="0"/>
                </a:cubicBezTo>
                <a:close/>
              </a:path>
            </a:pathLst>
          </a:custGeom>
          <a:solidFill>
            <a:srgbClr val="CEE1E9"/>
          </a:solidFill>
          <a:ln>
            <a:solidFill>
              <a:schemeClr val="tx2">
                <a:lumMod val="90000"/>
                <a:lumOff val="10000"/>
              </a:schemeClr>
            </a:solidFill>
            <a:extLst>
              <a:ext uri="{C807C97D-BFC1-408E-A445-0C87EB9F89A2}">
                <ask:lineSketchStyleProps xmlns:ask="http://schemas.microsoft.com/office/drawing/2018/sketchyshapes" sd="1195567158">
                  <a:prstGeom prst="round2Diag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0" name="Content Placeholder 5">
            <a:extLst>
              <a:ext uri="{FF2B5EF4-FFF2-40B4-BE49-F238E27FC236}">
                <a16:creationId xmlns:a16="http://schemas.microsoft.com/office/drawing/2014/main" id="{CE5BE063-8D6D-EE91-8D4F-87E80F06E919}"/>
              </a:ext>
            </a:extLst>
          </p:cNvPr>
          <p:cNvSpPr txBox="1">
            <a:spLocks/>
          </p:cNvSpPr>
          <p:nvPr/>
        </p:nvSpPr>
        <p:spPr>
          <a:xfrm>
            <a:off x="7268218" y="3282679"/>
            <a:ext cx="44704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1600" b="1" dirty="0">
                <a:solidFill>
                  <a:prstClr val="black"/>
                </a:solidFill>
                <a:latin typeface="Constantia" panose="02030602050306030303" pitchFamily="18" charset="0"/>
              </a:rPr>
              <a:t>Accuracy of ANN, Training Set: </a:t>
            </a:r>
            <a:r>
              <a:rPr lang="en-US" sz="1600" b="1" dirty="0">
                <a:solidFill>
                  <a:prstClr val="black"/>
                </a:solidFill>
                <a:latin typeface="Century Schoolbook" panose="02040604050505020304" pitchFamily="18" charset="0"/>
              </a:rPr>
              <a:t>60.8</a:t>
            </a:r>
            <a:r>
              <a:rPr lang="en-US" sz="1600" b="1" dirty="0">
                <a:solidFill>
                  <a:prstClr val="black"/>
                </a:solidFill>
                <a:latin typeface="Constantia" panose="02030602050306030303" pitchFamily="18" charset="0"/>
              </a:rPr>
              <a:t>%</a:t>
            </a:r>
          </a:p>
          <a:p>
            <a:pPr marL="0" indent="0">
              <a:lnSpc>
                <a:spcPct val="100000"/>
              </a:lnSpc>
              <a:spcBef>
                <a:spcPts val="0"/>
              </a:spcBef>
              <a:buFontTx/>
              <a:buNone/>
              <a:defRPr/>
            </a:pPr>
            <a:r>
              <a:rPr lang="en-US" sz="1600" b="1" dirty="0">
                <a:solidFill>
                  <a:prstClr val="black"/>
                </a:solidFill>
                <a:latin typeface="Constantia" panose="02030602050306030303" pitchFamily="18" charset="0"/>
              </a:rPr>
              <a:t>Accuracy of ANN, Test Set: </a:t>
            </a:r>
            <a:r>
              <a:rPr lang="en-US" sz="1600" b="1" dirty="0">
                <a:solidFill>
                  <a:prstClr val="black"/>
                </a:solidFill>
                <a:latin typeface="Century Schoolbook" panose="02040604050505020304" pitchFamily="18" charset="0"/>
              </a:rPr>
              <a:t>58.4</a:t>
            </a:r>
            <a:r>
              <a:rPr lang="en-US" sz="1600" b="1" dirty="0">
                <a:solidFill>
                  <a:prstClr val="black"/>
                </a:solidFill>
                <a:latin typeface="Constantia" panose="02030602050306030303" pitchFamily="18" charset="0"/>
              </a:rPr>
              <a:t>%</a:t>
            </a:r>
          </a:p>
          <a:p>
            <a:pPr marL="0" indent="0">
              <a:buNone/>
            </a:pPr>
            <a:r>
              <a:rPr lang="en-US" sz="1300" dirty="0">
                <a:solidFill>
                  <a:schemeClr val="tx1">
                    <a:lumMod val="85000"/>
                    <a:lumOff val="15000"/>
                  </a:schemeClr>
                </a:solidFill>
                <a:latin typeface="Century Schoolbook" panose="02040604050505020304" pitchFamily="18" charset="0"/>
              </a:rPr>
              <a:t>( 3 layers (45,35,25) 2700 max iterations tolerance: .000001)</a:t>
            </a:r>
            <a:endParaRPr lang="en-US" dirty="0">
              <a:solidFill>
                <a:schemeClr val="tx1">
                  <a:lumMod val="85000"/>
                  <a:lumOff val="15000"/>
                </a:schemeClr>
              </a:solidFill>
              <a:latin typeface="Century Schoolbook" panose="02040604050505020304" pitchFamily="18" charset="0"/>
            </a:endParaRPr>
          </a:p>
        </p:txBody>
      </p:sp>
      <p:pic>
        <p:nvPicPr>
          <p:cNvPr id="26" name="Graphic 25" descr="Flowchart outline">
            <a:extLst>
              <a:ext uri="{FF2B5EF4-FFF2-40B4-BE49-F238E27FC236}">
                <a16:creationId xmlns:a16="http://schemas.microsoft.com/office/drawing/2014/main" id="{695B35B0-DE77-F68B-AA04-90CA89922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078" y="5217276"/>
            <a:ext cx="914400" cy="914400"/>
          </a:xfrm>
          <a:prstGeom prst="rect">
            <a:avLst/>
          </a:prstGeom>
        </p:spPr>
      </p:pic>
      <p:pic>
        <p:nvPicPr>
          <p:cNvPr id="28" name="Graphic 27" descr="Tree With Roots outline">
            <a:extLst>
              <a:ext uri="{FF2B5EF4-FFF2-40B4-BE49-F238E27FC236}">
                <a16:creationId xmlns:a16="http://schemas.microsoft.com/office/drawing/2014/main" id="{43C79CC7-6D30-EBC1-523A-8243236441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9199" y="4841777"/>
            <a:ext cx="914400" cy="914400"/>
          </a:xfrm>
          <a:prstGeom prst="rect">
            <a:avLst/>
          </a:prstGeom>
        </p:spPr>
      </p:pic>
      <p:pic>
        <p:nvPicPr>
          <p:cNvPr id="30" name="Graphic 29" descr="Plant outline">
            <a:extLst>
              <a:ext uri="{FF2B5EF4-FFF2-40B4-BE49-F238E27FC236}">
                <a16:creationId xmlns:a16="http://schemas.microsoft.com/office/drawing/2014/main" id="{46B1A017-AFFE-5649-5EBC-2115CCAE07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5933653" y="4775346"/>
            <a:ext cx="1061475" cy="1651183"/>
          </a:xfrm>
          <a:prstGeom prst="rect">
            <a:avLst/>
          </a:prstGeom>
        </p:spPr>
      </p:pic>
      <p:pic>
        <p:nvPicPr>
          <p:cNvPr id="32" name="Graphic 31" descr="Venn diagram outline">
            <a:extLst>
              <a:ext uri="{FF2B5EF4-FFF2-40B4-BE49-F238E27FC236}">
                <a16:creationId xmlns:a16="http://schemas.microsoft.com/office/drawing/2014/main" id="{6C6FC031-1C18-B465-9A76-775A8A59D9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6737" y="1451996"/>
            <a:ext cx="914400" cy="914400"/>
          </a:xfrm>
          <a:prstGeom prst="rect">
            <a:avLst/>
          </a:prstGeom>
        </p:spPr>
      </p:pic>
      <p:pic>
        <p:nvPicPr>
          <p:cNvPr id="34" name="Graphic 33" descr="Scatterplot with solid fill">
            <a:extLst>
              <a:ext uri="{FF2B5EF4-FFF2-40B4-BE49-F238E27FC236}">
                <a16:creationId xmlns:a16="http://schemas.microsoft.com/office/drawing/2014/main" id="{58F9B7F4-CC61-253D-D2FB-04C0EEE734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6399" y="1567799"/>
            <a:ext cx="914400" cy="914400"/>
          </a:xfrm>
          <a:prstGeom prst="rect">
            <a:avLst/>
          </a:prstGeom>
        </p:spPr>
      </p:pic>
      <p:pic>
        <p:nvPicPr>
          <p:cNvPr id="36" name="Graphic 35" descr="Connected outline">
            <a:extLst>
              <a:ext uri="{FF2B5EF4-FFF2-40B4-BE49-F238E27FC236}">
                <a16:creationId xmlns:a16="http://schemas.microsoft.com/office/drawing/2014/main" id="{1546EB18-D8AE-A336-0BDC-FB5120F925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7042175">
            <a:off x="5573901" y="3245431"/>
            <a:ext cx="1001690" cy="1001690"/>
          </a:xfrm>
          <a:prstGeom prst="rect">
            <a:avLst/>
          </a:prstGeom>
        </p:spPr>
      </p:pic>
      <p:pic>
        <p:nvPicPr>
          <p:cNvPr id="37" name="Graphic 36" descr="Connected outline">
            <a:extLst>
              <a:ext uri="{FF2B5EF4-FFF2-40B4-BE49-F238E27FC236}">
                <a16:creationId xmlns:a16="http://schemas.microsoft.com/office/drawing/2014/main" id="{0527FC47-4528-4284-D2C0-CA042DD4F5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8333306">
            <a:off x="6236273" y="3140875"/>
            <a:ext cx="1043198" cy="1043198"/>
          </a:xfrm>
          <a:prstGeom prst="rect">
            <a:avLst/>
          </a:prstGeom>
        </p:spPr>
      </p:pic>
      <p:pic>
        <p:nvPicPr>
          <p:cNvPr id="4" name="Graphic 3" descr="Share outline">
            <a:extLst>
              <a:ext uri="{FF2B5EF4-FFF2-40B4-BE49-F238E27FC236}">
                <a16:creationId xmlns:a16="http://schemas.microsoft.com/office/drawing/2014/main" id="{F362D15D-7589-E5F9-B7BB-101F7D53AF5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01970" y="1512102"/>
            <a:ext cx="988012" cy="988012"/>
          </a:xfrm>
          <a:prstGeom prst="rect">
            <a:avLst/>
          </a:prstGeom>
        </p:spPr>
      </p:pic>
      <p:pic>
        <p:nvPicPr>
          <p:cNvPr id="5" name="Graphic 4" descr="Share outline">
            <a:extLst>
              <a:ext uri="{FF2B5EF4-FFF2-40B4-BE49-F238E27FC236}">
                <a16:creationId xmlns:a16="http://schemas.microsoft.com/office/drawing/2014/main" id="{901F338C-2BB9-612B-AB27-8D45F25531F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69280" y="1493461"/>
            <a:ext cx="984258" cy="984258"/>
          </a:xfrm>
          <a:prstGeom prst="rect">
            <a:avLst/>
          </a:prstGeom>
          <a:scene3d>
            <a:camera prst="orthographicFront">
              <a:rot lat="0" lon="10800000" rev="0"/>
            </a:camera>
            <a:lightRig rig="threePt" dir="t"/>
          </a:scene3d>
        </p:spPr>
      </p:pic>
    </p:spTree>
    <p:extLst>
      <p:ext uri="{BB962C8B-B14F-4D97-AF65-F5344CB8AC3E}">
        <p14:creationId xmlns:p14="http://schemas.microsoft.com/office/powerpoint/2010/main" val="919646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743</TotalTime>
  <Words>1107</Words>
  <Application>Microsoft Office PowerPoint</Application>
  <PresentationFormat>Widescreen</PresentationFormat>
  <Paragraphs>199</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Bodoni MT Condensed</vt:lpstr>
      <vt:lpstr>Century Schoolbook</vt:lpstr>
      <vt:lpstr>Constantia</vt:lpstr>
      <vt:lpstr>Office Theme</vt:lpstr>
      <vt:lpstr>Tiffany Kinney Machine Learning  August 2024</vt:lpstr>
      <vt:lpstr>Introduction</vt:lpstr>
      <vt:lpstr>PowerPoint Presentation</vt:lpstr>
      <vt:lpstr>PowerPoint Presentation</vt:lpstr>
      <vt:lpstr>PowerPoint Presentation</vt:lpstr>
      <vt:lpstr>PowerPoint Presentation</vt:lpstr>
      <vt:lpstr>PowerPoint Presentation</vt:lpstr>
      <vt:lpstr>PowerPoint Presentation</vt:lpstr>
      <vt:lpstr>Algorithms</vt:lpstr>
      <vt:lpstr>PowerPoint Presentation</vt:lpstr>
      <vt:lpstr>PowerPoint Presentation</vt:lpstr>
      <vt:lpstr>PowerPoint Presentation</vt:lpstr>
      <vt:lpstr>PowerPoint Presentation</vt:lpstr>
      <vt:lpstr>Thought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Tiffany Kinney</dc:creator>
  <cp:lastModifiedBy>Tiffany Kinney</cp:lastModifiedBy>
  <cp:revision>5</cp:revision>
  <dcterms:created xsi:type="dcterms:W3CDTF">2024-08-13T05:50:27Z</dcterms:created>
  <dcterms:modified xsi:type="dcterms:W3CDTF">2024-08-14T05:41:11Z</dcterms:modified>
</cp:coreProperties>
</file>